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8" d="100"/>
          <a:sy n="78" d="100"/>
        </p:scale>
        <p:origin x="96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FF1254C-9200-4516-8284-31920A757C73}" type="datetimeFigureOut">
              <a:rPr lang="en-GB" smtClean="0"/>
              <a:t>20/03/2026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2180B2-9FF7-4B9E-B429-67410FA9A013}" type="slidenum">
              <a:rPr lang="en-GB" smtClean="0"/>
              <a:t>‹#›</a:t>
            </a:fld>
            <a:endParaRPr lang="en-GB"/>
          </a:p>
        </p:txBody>
      </p:sp>
    </p:spTree>
    <p:extLst>
      <p:ext uri="{BB962C8B-B14F-4D97-AF65-F5344CB8AC3E}">
        <p14:creationId xmlns:p14="http://schemas.microsoft.com/office/powerpoint/2010/main" val="106581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6125" indent="-285750" algn="l" eaLnBrk="0" hangingPunct="0">
              <a:spcBef>
                <a:spcPct val="30000"/>
              </a:spcBef>
              <a:defRPr sz="1200">
                <a:solidFill>
                  <a:schemeClr val="tx1"/>
                </a:solidFill>
                <a:latin typeface="Times New Roman" pitchFamily="18" charset="0"/>
              </a:defRPr>
            </a:lvl2pPr>
            <a:lvl3pPr marL="1147763" indent="-228600" algn="l" eaLnBrk="0" hangingPunct="0">
              <a:spcBef>
                <a:spcPct val="30000"/>
              </a:spcBef>
              <a:defRPr sz="1200">
                <a:solidFill>
                  <a:schemeClr val="tx1"/>
                </a:solidFill>
                <a:latin typeface="Times New Roman" pitchFamily="18" charset="0"/>
              </a:defRPr>
            </a:lvl3pPr>
            <a:lvl4pPr marL="1606550" indent="-228600" algn="l" eaLnBrk="0" hangingPunct="0">
              <a:spcBef>
                <a:spcPct val="30000"/>
              </a:spcBef>
              <a:defRPr sz="1200">
                <a:solidFill>
                  <a:schemeClr val="tx1"/>
                </a:solidFill>
                <a:latin typeface="Times New Roman" pitchFamily="18" charset="0"/>
              </a:defRPr>
            </a:lvl4pPr>
            <a:lvl5pPr marL="2065338" indent="-228600" algn="l" eaLnBrk="0" hangingPunct="0">
              <a:spcBef>
                <a:spcPct val="30000"/>
              </a:spcBef>
              <a:defRPr sz="1200">
                <a:solidFill>
                  <a:schemeClr val="tx1"/>
                </a:solidFill>
                <a:latin typeface="Times New Roman" pitchFamily="18" charset="0"/>
              </a:defRPr>
            </a:lvl5pPr>
            <a:lvl6pPr marL="2522538" indent="-228600" eaLnBrk="0" fontAlgn="base" hangingPunct="0">
              <a:spcBef>
                <a:spcPct val="30000"/>
              </a:spcBef>
              <a:spcAft>
                <a:spcPct val="0"/>
              </a:spcAft>
              <a:defRPr sz="1200">
                <a:solidFill>
                  <a:schemeClr val="tx1"/>
                </a:solidFill>
                <a:latin typeface="Times New Roman" pitchFamily="18" charset="0"/>
              </a:defRPr>
            </a:lvl6pPr>
            <a:lvl7pPr marL="2979738" indent="-228600" eaLnBrk="0" fontAlgn="base" hangingPunct="0">
              <a:spcBef>
                <a:spcPct val="30000"/>
              </a:spcBef>
              <a:spcAft>
                <a:spcPct val="0"/>
              </a:spcAft>
              <a:defRPr sz="1200">
                <a:solidFill>
                  <a:schemeClr val="tx1"/>
                </a:solidFill>
                <a:latin typeface="Times New Roman" pitchFamily="18" charset="0"/>
              </a:defRPr>
            </a:lvl7pPr>
            <a:lvl8pPr marL="3436938" indent="-228600" eaLnBrk="0" fontAlgn="base" hangingPunct="0">
              <a:spcBef>
                <a:spcPct val="30000"/>
              </a:spcBef>
              <a:spcAft>
                <a:spcPct val="0"/>
              </a:spcAft>
              <a:defRPr sz="1200">
                <a:solidFill>
                  <a:schemeClr val="tx1"/>
                </a:solidFill>
                <a:latin typeface="Times New Roman" pitchFamily="18" charset="0"/>
              </a:defRPr>
            </a:lvl8pPr>
            <a:lvl9pPr marL="3894138"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80860E6-DB01-4EC9-A362-FD8989F95A1F}" type="slidenum">
              <a:rPr lang="en-GB" altLang="en-US" smtClean="0">
                <a:latin typeface="Arial" charset="0"/>
              </a:rPr>
              <a:pPr algn="r" eaLnBrk="1" hangingPunct="1">
                <a:spcBef>
                  <a:spcPct val="0"/>
                </a:spcBef>
              </a:pPr>
              <a:t>1</a:t>
            </a:fld>
            <a:endParaRPr lang="en-GB" altLang="en-US" dirty="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06568" y="4714440"/>
            <a:ext cx="4984539" cy="52121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dirty="0">
                <a:latin typeface="Comic Sans MS" pitchFamily="66" charset="0"/>
              </a:rPr>
              <a:t>Emma</a:t>
            </a:r>
          </a:p>
          <a:p>
            <a:pPr eaLnBrk="1" hangingPunct="1"/>
            <a:r>
              <a:rPr lang="en-GB" altLang="en-US" sz="1600" dirty="0">
                <a:latin typeface="Comic Sans MS" pitchFamily="66" charset="0"/>
              </a:rPr>
              <a:t>DO NOT LEAVE THIS BIT OUT!</a:t>
            </a:r>
          </a:p>
          <a:p>
            <a:pPr eaLnBrk="1" hangingPunct="1"/>
            <a:r>
              <a:rPr lang="en-GB" altLang="en-US" sz="1600" b="1" dirty="0">
                <a:latin typeface="Comic Sans MS" pitchFamily="66" charset="0"/>
              </a:rPr>
              <a:t>2 Slides about safeguarding process in Warrington </a:t>
            </a:r>
            <a:r>
              <a:rPr lang="en-GB" altLang="en-US" sz="1600" dirty="0">
                <a:latin typeface="Comic Sans MS" pitchFamily="66" charset="0"/>
              </a:rPr>
              <a:t>Signpost them to ‘What to do if you’re worried a child is being abused’</a:t>
            </a:r>
          </a:p>
          <a:p>
            <a:pPr eaLnBrk="1" hangingPunct="1"/>
            <a:endParaRPr lang="en-GB" altLang="en-US" sz="1600" dirty="0">
              <a:latin typeface="Comic Sans MS" pitchFamily="66" charset="0"/>
            </a:endParaRPr>
          </a:p>
          <a:p>
            <a:pPr eaLnBrk="1" hangingPunct="1"/>
            <a:r>
              <a:rPr lang="en-GB" altLang="en-US" sz="1600" dirty="0">
                <a:latin typeface="Comic Sans MS" pitchFamily="66" charset="0"/>
              </a:rPr>
              <a:t>Mention the types of services that may be provided to a child in need eg through family centres, Homestart, support from school; Health Visitor</a:t>
            </a:r>
          </a:p>
          <a:p>
            <a:pPr eaLnBrk="1" hangingPunct="1"/>
            <a:endParaRPr lang="en-GB" altLang="en-US" sz="1600" dirty="0">
              <a:latin typeface="Comic Sans MS" pitchFamily="66" charset="0"/>
            </a:endParaRPr>
          </a:p>
          <a:p>
            <a:pPr eaLnBrk="1" hangingPunct="1"/>
            <a:r>
              <a:rPr lang="en-GB" altLang="en-US" dirty="0"/>
              <a:t>Explain that if they do not feel they have had an appropriate response from any agency they must report this to their manager so that action can be taken, following WBC’s Escalation Policy.</a:t>
            </a:r>
          </a:p>
          <a:p>
            <a:pPr eaLnBrk="1" hangingPunct="1"/>
            <a:endParaRPr lang="en-GB" altLang="en-US" dirty="0"/>
          </a:p>
          <a:p>
            <a:pPr eaLnBrk="1" hangingPunct="1"/>
            <a:r>
              <a:rPr lang="en-GB" altLang="en-US" dirty="0"/>
              <a:t>If they are not happy with their manager’s response to concerns, Working Together points out that all members of the community can act if they have concerns about a child’s welfare and thus they could make contact with agencies themselves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84441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0775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83410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06130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8F2DB-F9D4-40B1-9520-318B4045FC7B}"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98264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F8F2DB-F9D4-40B1-9520-318B4045FC7B}"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08414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F8F2DB-F9D4-40B1-9520-318B4045FC7B}" type="datetimeFigureOut">
              <a:rPr lang="en-GB" smtClean="0"/>
              <a:t>20/03/2026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78482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F8F2DB-F9D4-40B1-9520-318B4045FC7B}" type="datetimeFigureOut">
              <a:rPr lang="en-GB" smtClean="0"/>
              <a:t>20/03/2026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44350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8F2DB-F9D4-40B1-9520-318B4045FC7B}" type="datetimeFigureOut">
              <a:rPr lang="en-GB" smtClean="0"/>
              <a:t>20/03/2026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330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8F2DB-F9D4-40B1-9520-318B4045FC7B}"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11040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8F2DB-F9D4-40B1-9520-318B4045FC7B}"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4984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8F2DB-F9D4-40B1-9520-318B4045FC7B}" type="datetimeFigureOut">
              <a:rPr lang="en-GB" smtClean="0"/>
              <a:t>20/03/2026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C8A52-5050-4A2D-BB5F-A9548657A640}" type="slidenum">
              <a:rPr lang="en-GB" smtClean="0"/>
              <a:t>‹#›</a:t>
            </a:fld>
            <a:endParaRPr lang="en-GB"/>
          </a:p>
        </p:txBody>
      </p:sp>
    </p:spTree>
    <p:extLst>
      <p:ext uri="{BB962C8B-B14F-4D97-AF65-F5344CB8AC3E}">
        <p14:creationId xmlns:p14="http://schemas.microsoft.com/office/powerpoint/2010/main" val="969488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D02F58.6A0367E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3568" y="238337"/>
            <a:ext cx="7701153" cy="280868"/>
          </a:xfrm>
        </p:spPr>
        <p:txBody>
          <a:bodyPr>
            <a:normAutofit fontScale="90000"/>
          </a:bodyPr>
          <a:lstStyle/>
          <a:p>
            <a:r>
              <a:rPr lang="en-GB" altLang="en-US" sz="2800" b="1" dirty="0">
                <a:solidFill>
                  <a:schemeClr val="accent1"/>
                </a:solidFill>
                <a:latin typeface="Calibri" pitchFamily="34" charset="0"/>
              </a:rPr>
              <a:t/>
            </a:r>
            <a:br>
              <a:rPr lang="en-GB" altLang="en-US" sz="2800" b="1" dirty="0">
                <a:solidFill>
                  <a:schemeClr val="accent1"/>
                </a:solidFill>
                <a:latin typeface="Calibri" pitchFamily="34" charset="0"/>
              </a:rPr>
            </a:br>
            <a:r>
              <a:rPr lang="en-GB" sz="1800" b="1" dirty="0">
                <a:solidFill>
                  <a:srgbClr val="FF0000"/>
                </a:solidFill>
                <a:latin typeface="Lucida Calligraphy" panose="03010101010101010101" pitchFamily="66" charset="0"/>
              </a:rPr>
              <a:t>S</a:t>
            </a:r>
            <a:r>
              <a:rPr lang="en-GB" sz="1800" b="1" dirty="0">
                <a:latin typeface="Lucida Calligraphy" panose="03010101010101010101" pitchFamily="66" charset="0"/>
              </a:rPr>
              <a:t>t </a:t>
            </a:r>
            <a:r>
              <a:rPr lang="en-GB" sz="1800" b="1" dirty="0">
                <a:solidFill>
                  <a:srgbClr val="FF0000"/>
                </a:solidFill>
                <a:latin typeface="Lucida Calligraphy" panose="03010101010101010101" pitchFamily="66" charset="0"/>
              </a:rPr>
              <a:t>P</a:t>
            </a:r>
            <a:r>
              <a:rPr lang="en-GB" sz="1800" b="1" dirty="0">
                <a:latin typeface="Lucida Calligraphy" panose="03010101010101010101" pitchFamily="66" charset="0"/>
              </a:rPr>
              <a:t>hilip </a:t>
            </a:r>
            <a:r>
              <a:rPr lang="en-GB" sz="1800" b="1" dirty="0">
                <a:solidFill>
                  <a:srgbClr val="FF0000"/>
                </a:solidFill>
                <a:latin typeface="Lucida Calligraphy" panose="03010101010101010101" pitchFamily="66" charset="0"/>
              </a:rPr>
              <a:t>W</a:t>
            </a:r>
            <a:r>
              <a:rPr lang="en-GB" sz="1800" b="1" dirty="0">
                <a:latin typeface="Lucida Calligraphy" panose="03010101010101010101" pitchFamily="66" charset="0"/>
              </a:rPr>
              <a:t>estbrook </a:t>
            </a:r>
            <a:r>
              <a:rPr lang="en-GB" sz="1800" b="1" dirty="0" err="1">
                <a:latin typeface="Lucida Calligraphy" panose="03010101010101010101" pitchFamily="66" charset="0"/>
              </a:rPr>
              <a:t>CofE</a:t>
            </a:r>
            <a:r>
              <a:rPr lang="en-GB" sz="1800" b="1" dirty="0">
                <a:latin typeface="Lucida Calligraphy" panose="03010101010101010101" pitchFamily="66" charset="0"/>
              </a:rPr>
              <a:t> Aided Primary School </a:t>
            </a:r>
            <a:br>
              <a:rPr lang="en-GB" sz="1800" b="1" dirty="0">
                <a:latin typeface="Lucida Calligraphy" panose="03010101010101010101" pitchFamily="66" charset="0"/>
              </a:rPr>
            </a:br>
            <a:r>
              <a:rPr lang="en-GB" altLang="en-US" sz="2700" b="1" dirty="0">
                <a:latin typeface="Calibri" pitchFamily="34" charset="0"/>
              </a:rPr>
              <a:t>Child Protection </a:t>
            </a:r>
            <a:r>
              <a:rPr lang="en-GB" altLang="en-US" sz="2700" b="1" dirty="0" smtClean="0">
                <a:latin typeface="Calibri" pitchFamily="34" charset="0"/>
              </a:rPr>
              <a:t>Procedures</a:t>
            </a:r>
            <a:r>
              <a:rPr lang="en-GB" altLang="en-US" sz="2800" b="1" dirty="0">
                <a:latin typeface="Calibri" pitchFamily="34" charset="0"/>
              </a:rPr>
              <a:t/>
            </a:r>
            <a:br>
              <a:rPr lang="en-GB" altLang="en-US" sz="2800" b="1" dirty="0">
                <a:latin typeface="Calibri" pitchFamily="34" charset="0"/>
              </a:rPr>
            </a:br>
            <a:endParaRPr lang="en-GB" altLang="en-US" sz="2800" b="1" dirty="0">
              <a:latin typeface="Calibri" pitchFamily="34" charset="0"/>
            </a:endParaRPr>
          </a:p>
        </p:txBody>
      </p:sp>
      <p:sp>
        <p:nvSpPr>
          <p:cNvPr id="32771" name="Text Box 3"/>
          <p:cNvSpPr txBox="1">
            <a:spLocks noChangeArrowheads="1"/>
          </p:cNvSpPr>
          <p:nvPr/>
        </p:nvSpPr>
        <p:spPr bwMode="auto">
          <a:xfrm>
            <a:off x="165539" y="3178947"/>
            <a:ext cx="8782510" cy="1414233"/>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r>
              <a:rPr lang="en-US" altLang="en-US" sz="1600" dirty="0" smtClean="0">
                <a:latin typeface="Comic Sans MS" pitchFamily="66" charset="0"/>
              </a:rPr>
              <a:t>DSL </a:t>
            </a:r>
            <a:r>
              <a:rPr lang="en-US" altLang="en-US" sz="1600" dirty="0">
                <a:latin typeface="Comic Sans MS" pitchFamily="66" charset="0"/>
              </a:rPr>
              <a:t>contacts </a:t>
            </a:r>
            <a:r>
              <a:rPr lang="en-US" altLang="en-US" sz="1600" b="1" dirty="0">
                <a:latin typeface="Comic Sans MS" pitchFamily="66" charset="0"/>
              </a:rPr>
              <a:t>School Improvement Liverpool </a:t>
            </a:r>
            <a:r>
              <a:rPr lang="en-US" altLang="en-US" sz="1600" dirty="0">
                <a:latin typeface="Comic Sans MS" pitchFamily="66" charset="0"/>
              </a:rPr>
              <a:t>for advice:</a:t>
            </a:r>
          </a:p>
          <a:p>
            <a:pPr algn="ctr">
              <a:buNone/>
            </a:pPr>
            <a:r>
              <a:rPr lang="en-US" altLang="en-US" sz="1600" dirty="0">
                <a:latin typeface="Comic Sans MS" pitchFamily="66" charset="0"/>
              </a:rPr>
              <a:t>Nicky Noon 07793 </a:t>
            </a:r>
            <a:r>
              <a:rPr lang="en-US" altLang="en-US" sz="1600" dirty="0" smtClean="0">
                <a:latin typeface="Comic Sans MS" pitchFamily="66" charset="0"/>
              </a:rPr>
              <a:t>660567, </a:t>
            </a:r>
            <a:r>
              <a:rPr lang="en-US" sz="1600" dirty="0" err="1" smtClean="0">
                <a:latin typeface="Comic Sans MS" panose="030F0702030302020204" pitchFamily="66" charset="0"/>
              </a:rPr>
              <a:t>Jisette</a:t>
            </a:r>
            <a:r>
              <a:rPr lang="en-US" sz="1600" dirty="0" smtClean="0">
                <a:latin typeface="Comic Sans MS" panose="030F0702030302020204" pitchFamily="66" charset="0"/>
              </a:rPr>
              <a:t> Murphy 07921 942091 </a:t>
            </a:r>
          </a:p>
          <a:p>
            <a:pPr algn="ctr">
              <a:buNone/>
            </a:pPr>
            <a:r>
              <a:rPr lang="en-US" sz="1600" dirty="0" smtClean="0">
                <a:latin typeface="Comic Sans MS" panose="030F0702030302020204" pitchFamily="66" charset="0"/>
              </a:rPr>
              <a:t>or Maria Needham 07900 700922</a:t>
            </a:r>
            <a:endParaRPr lang="en-US" altLang="en-US" sz="1600" dirty="0">
              <a:latin typeface="Comic Sans MS" pitchFamily="66" charset="0"/>
            </a:endParaRPr>
          </a:p>
          <a:p>
            <a:pPr algn="ctr" eaLnBrk="1" hangingPunct="1">
              <a:spcBef>
                <a:spcPct val="50000"/>
              </a:spcBef>
              <a:buClrTx/>
              <a:buFontTx/>
              <a:buNone/>
            </a:pPr>
            <a:r>
              <a:rPr lang="en-GB" sz="1600" dirty="0">
                <a:latin typeface="Comic Sans MS" panose="030F0702030302020204" pitchFamily="66" charset="0"/>
              </a:rPr>
              <a:t>Contact the MASH Team </a:t>
            </a:r>
            <a:r>
              <a:rPr lang="en-GB" sz="1600" dirty="0" smtClean="0">
                <a:latin typeface="Comic Sans MS" panose="030F0702030302020204" pitchFamily="66" charset="0"/>
              </a:rPr>
              <a:t>01925 443322, 01925 444400 (out </a:t>
            </a:r>
            <a:r>
              <a:rPr lang="en-GB" sz="1600" dirty="0">
                <a:latin typeface="Comic Sans MS" panose="030F0702030302020204" pitchFamily="66" charset="0"/>
              </a:rPr>
              <a:t>of hours) </a:t>
            </a:r>
            <a:endParaRPr lang="en-US" altLang="en-US" sz="1600" dirty="0">
              <a:latin typeface="Comic Sans MS" panose="030F0702030302020204" pitchFamily="66" charset="0"/>
            </a:endParaRPr>
          </a:p>
          <a:p>
            <a:pPr algn="ctr" eaLnBrk="1" hangingPunct="1">
              <a:spcBef>
                <a:spcPct val="50000"/>
              </a:spcBef>
              <a:buClrTx/>
              <a:buFontTx/>
              <a:buNone/>
            </a:pPr>
            <a:endParaRPr lang="en-US" altLang="en-US" sz="500" dirty="0">
              <a:latin typeface="Comic Sans MS" pitchFamily="66" charset="0"/>
            </a:endParaRPr>
          </a:p>
        </p:txBody>
      </p:sp>
      <p:sp>
        <p:nvSpPr>
          <p:cNvPr id="32773" name="Text Box 5"/>
          <p:cNvSpPr txBox="1">
            <a:spLocks noChangeArrowheads="1"/>
          </p:cNvSpPr>
          <p:nvPr/>
        </p:nvSpPr>
        <p:spPr bwMode="auto">
          <a:xfrm>
            <a:off x="165539" y="5733255"/>
            <a:ext cx="4781550" cy="1015663"/>
          </a:xfrm>
          <a:prstGeom prst="rect">
            <a:avLst/>
          </a:prstGeom>
          <a:solidFill>
            <a:schemeClr val="bg1">
              <a:lumMod val="75000"/>
            </a:schemeClr>
          </a:solidFill>
          <a:ln w="28575">
            <a:solidFill>
              <a:srgbClr val="FF0000"/>
            </a:solidFill>
            <a:miter lim="800000"/>
            <a:headEnd/>
            <a:tailEnd/>
          </a:ln>
          <a:effectLst/>
        </p:spPr>
        <p:txBody>
          <a:bodyPr>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r>
              <a:rPr lang="en-US" altLang="en-US" sz="2000" dirty="0">
                <a:latin typeface="Comic Sans MS" pitchFamily="66" charset="0"/>
              </a:rPr>
              <a:t>Child in danger of significant harm (S47) Child in Need (S17) Further Assessments needed</a:t>
            </a:r>
          </a:p>
        </p:txBody>
      </p:sp>
      <p:sp>
        <p:nvSpPr>
          <p:cNvPr id="32775" name="Text Box 7"/>
          <p:cNvSpPr txBox="1">
            <a:spLocks noChangeArrowheads="1"/>
          </p:cNvSpPr>
          <p:nvPr/>
        </p:nvSpPr>
        <p:spPr bwMode="auto">
          <a:xfrm>
            <a:off x="188362" y="698792"/>
            <a:ext cx="8771644" cy="707886"/>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r>
              <a:rPr lang="en-US" altLang="en-US" sz="2000" dirty="0">
                <a:latin typeface="Comic Sans MS" pitchFamily="66" charset="0"/>
              </a:rPr>
              <a:t>A member of staff, volunteer, parent or visitor is concerned about a child or a child makes a disclosure to them</a:t>
            </a:r>
          </a:p>
        </p:txBody>
      </p:sp>
      <p:sp>
        <p:nvSpPr>
          <p:cNvPr id="32776" name="Text Box 8"/>
          <p:cNvSpPr txBox="1">
            <a:spLocks noChangeArrowheads="1"/>
          </p:cNvSpPr>
          <p:nvPr/>
        </p:nvSpPr>
        <p:spPr bwMode="auto">
          <a:xfrm>
            <a:off x="5419378" y="5733255"/>
            <a:ext cx="3537209" cy="1015663"/>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r>
              <a:rPr lang="en-GB" altLang="en-US" sz="2000" dirty="0">
                <a:latin typeface="Comic Sans MS" pitchFamily="66" charset="0"/>
              </a:rPr>
              <a:t>No specific services required please continue to monitor </a:t>
            </a:r>
            <a:endParaRPr lang="en-US" altLang="en-US" sz="2000" dirty="0">
              <a:latin typeface="Comic Sans MS" pitchFamily="66" charset="0"/>
            </a:endParaRPr>
          </a:p>
        </p:txBody>
      </p:sp>
      <p:sp>
        <p:nvSpPr>
          <p:cNvPr id="32778" name="Text Box 10"/>
          <p:cNvSpPr txBox="1">
            <a:spLocks noChangeArrowheads="1"/>
          </p:cNvSpPr>
          <p:nvPr/>
        </p:nvSpPr>
        <p:spPr bwMode="auto">
          <a:xfrm>
            <a:off x="165539" y="4649360"/>
            <a:ext cx="4115448" cy="1015663"/>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a:spcBef>
                <a:spcPct val="50000"/>
              </a:spcBef>
              <a:buClrTx/>
              <a:buFontTx/>
              <a:buNone/>
            </a:pPr>
            <a:r>
              <a:rPr lang="en-GB" altLang="en-US" sz="2000" dirty="0">
                <a:latin typeface="Comic Sans MS" pitchFamily="66" charset="0"/>
              </a:rPr>
              <a:t>Complete an Early Help Assessment or sign post to another agency for support </a:t>
            </a:r>
          </a:p>
        </p:txBody>
      </p:sp>
      <p:sp>
        <p:nvSpPr>
          <p:cNvPr id="32779" name="Text Box 11"/>
          <p:cNvSpPr txBox="1">
            <a:spLocks noChangeArrowheads="1"/>
          </p:cNvSpPr>
          <p:nvPr/>
        </p:nvSpPr>
        <p:spPr bwMode="auto">
          <a:xfrm>
            <a:off x="5419378" y="4647067"/>
            <a:ext cx="3537208" cy="1015663"/>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a:spcBef>
                <a:spcPct val="50000"/>
              </a:spcBef>
              <a:buClrTx/>
              <a:buFontTx/>
              <a:buNone/>
            </a:pPr>
            <a:r>
              <a:rPr lang="en-GB" altLang="en-US" sz="2000" dirty="0">
                <a:latin typeface="Comic Sans MS" pitchFamily="66" charset="0"/>
              </a:rPr>
              <a:t>Accepted as a referral –Social work assessment undertaken</a:t>
            </a:r>
          </a:p>
        </p:txBody>
      </p:sp>
      <p:sp>
        <p:nvSpPr>
          <p:cNvPr id="32780" name="Line 12"/>
          <p:cNvSpPr>
            <a:spLocks noChangeShapeType="1"/>
          </p:cNvSpPr>
          <p:nvPr/>
        </p:nvSpPr>
        <p:spPr bwMode="auto">
          <a:xfrm flipH="1" flipV="1">
            <a:off x="4139952" y="4797152"/>
            <a:ext cx="1359334"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81" name="Line 13"/>
          <p:cNvSpPr>
            <a:spLocks noChangeShapeType="1"/>
          </p:cNvSpPr>
          <p:nvPr/>
        </p:nvSpPr>
        <p:spPr bwMode="auto">
          <a:xfrm rot="1619695">
            <a:off x="8519609" y="5495236"/>
            <a:ext cx="176514" cy="3226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82" name="Text Box 14"/>
          <p:cNvSpPr txBox="1">
            <a:spLocks noChangeArrowheads="1"/>
          </p:cNvSpPr>
          <p:nvPr/>
        </p:nvSpPr>
        <p:spPr bwMode="auto">
          <a:xfrm>
            <a:off x="154636" y="1481005"/>
            <a:ext cx="8782509" cy="1723549"/>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a:spcBef>
                <a:spcPct val="50000"/>
              </a:spcBef>
              <a:buClrTx/>
              <a:buFontTx/>
              <a:buNone/>
            </a:pPr>
            <a:r>
              <a:rPr lang="en-GB" altLang="en-US" sz="1600" dirty="0">
                <a:latin typeface="Comic Sans MS" pitchFamily="66" charset="0"/>
              </a:rPr>
              <a:t>Complete a CPOMs Concern/Concern Form and immediately discuss with </a:t>
            </a:r>
          </a:p>
          <a:p>
            <a:pPr algn="ctr">
              <a:spcBef>
                <a:spcPct val="50000"/>
              </a:spcBef>
              <a:buClrTx/>
              <a:buFontTx/>
              <a:buNone/>
            </a:pPr>
            <a:r>
              <a:rPr lang="en-GB" altLang="en-US" sz="1600" b="1" dirty="0">
                <a:latin typeface="Comic Sans MS" pitchFamily="66" charset="0"/>
              </a:rPr>
              <a:t>Designated Safeguarding Lead (DSL) – Miss D Stewart</a:t>
            </a:r>
          </a:p>
          <a:p>
            <a:pPr algn="ctr">
              <a:spcBef>
                <a:spcPct val="50000"/>
              </a:spcBef>
              <a:buClrTx/>
              <a:buNone/>
            </a:pPr>
            <a:r>
              <a:rPr lang="en-GB" altLang="en-US" sz="1600" dirty="0">
                <a:latin typeface="Comic Sans MS" pitchFamily="66" charset="0"/>
              </a:rPr>
              <a:t>or in their absence Miss S Burness, Mr P Stanley, Mrs A Deakin</a:t>
            </a:r>
            <a:r>
              <a:rPr lang="en-GB" altLang="en-US" sz="1600" dirty="0" smtClean="0">
                <a:latin typeface="Comic Sans MS" pitchFamily="66" charset="0"/>
              </a:rPr>
              <a:t>.</a:t>
            </a:r>
          </a:p>
          <a:p>
            <a:pPr algn="ctr">
              <a:spcBef>
                <a:spcPct val="50000"/>
              </a:spcBef>
              <a:buClrTx/>
              <a:buNone/>
            </a:pPr>
            <a:r>
              <a:rPr lang="en-US" altLang="en-US" sz="1200" dirty="0" smtClean="0">
                <a:latin typeface="Comic Sans MS" pitchFamily="66" charset="0"/>
              </a:rPr>
              <a:t>(Link club staff to call a member of the safeguarding team using phone numbers provided if needed).</a:t>
            </a:r>
            <a:endParaRPr lang="en-GB" altLang="en-US" sz="1200" dirty="0">
              <a:latin typeface="Comic Sans MS" pitchFamily="66" charset="0"/>
            </a:endParaRPr>
          </a:p>
          <a:p>
            <a:pPr algn="ctr">
              <a:spcBef>
                <a:spcPct val="50000"/>
              </a:spcBef>
              <a:buClrTx/>
              <a:buNone/>
            </a:pPr>
            <a:endParaRPr lang="en-GB" altLang="en-US" sz="1600" dirty="0">
              <a:latin typeface="Comic Sans MS" pitchFamily="66" charset="0"/>
            </a:endParaRPr>
          </a:p>
        </p:txBody>
      </p:sp>
      <p:sp>
        <p:nvSpPr>
          <p:cNvPr id="32783" name="Line 15"/>
          <p:cNvSpPr>
            <a:spLocks noChangeShapeType="1"/>
          </p:cNvSpPr>
          <p:nvPr/>
        </p:nvSpPr>
        <p:spPr bwMode="auto">
          <a:xfrm flipH="1">
            <a:off x="4534144" y="2869384"/>
            <a:ext cx="0" cy="3095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84" name="Line 16"/>
          <p:cNvSpPr>
            <a:spLocks noChangeShapeType="1"/>
          </p:cNvSpPr>
          <p:nvPr/>
        </p:nvSpPr>
        <p:spPr bwMode="auto">
          <a:xfrm flipH="1">
            <a:off x="4537568" y="5157192"/>
            <a:ext cx="961718" cy="67831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7" name="Picture 16" descr="cid:image001.png@01D02F58.6A0367E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03648" y="0"/>
            <a:ext cx="504056" cy="476672"/>
          </a:xfrm>
          <a:prstGeom prst="rect">
            <a:avLst/>
          </a:prstGeom>
          <a:noFill/>
          <a:ln>
            <a:noFill/>
          </a:ln>
        </p:spPr>
      </p:pic>
      <p:pic>
        <p:nvPicPr>
          <p:cNvPr id="3" name="Picture 2">
            <a:extLst>
              <a:ext uri="{FF2B5EF4-FFF2-40B4-BE49-F238E27FC236}">
                <a16:creationId xmlns:a16="http://schemas.microsoft.com/office/drawing/2014/main" id="{C70DF129-5ABE-4CA1-9343-53054E7F00D6}"/>
              </a:ext>
            </a:extLst>
          </p:cNvPr>
          <p:cNvPicPr>
            <a:picLocks noChangeAspect="1"/>
          </p:cNvPicPr>
          <p:nvPr/>
        </p:nvPicPr>
        <p:blipFill>
          <a:blip r:embed="rId5"/>
          <a:stretch>
            <a:fillRect/>
          </a:stretch>
        </p:blipFill>
        <p:spPr>
          <a:xfrm>
            <a:off x="8118300" y="1479567"/>
            <a:ext cx="818845" cy="1217982"/>
          </a:xfrm>
          <a:prstGeom prst="rect">
            <a:avLst/>
          </a:prstGeom>
        </p:spPr>
      </p:pic>
      <p:pic>
        <p:nvPicPr>
          <p:cNvPr id="4" name="Picture 3">
            <a:extLst>
              <a:ext uri="{FF2B5EF4-FFF2-40B4-BE49-F238E27FC236}">
                <a16:creationId xmlns:a16="http://schemas.microsoft.com/office/drawing/2014/main" id="{8B34E190-9440-4B88-AAB6-D2DF2609C395}"/>
              </a:ext>
            </a:extLst>
          </p:cNvPr>
          <p:cNvPicPr>
            <a:picLocks noChangeAspect="1"/>
          </p:cNvPicPr>
          <p:nvPr/>
        </p:nvPicPr>
        <p:blipFill>
          <a:blip r:embed="rId6"/>
          <a:stretch>
            <a:fillRect/>
          </a:stretch>
        </p:blipFill>
        <p:spPr>
          <a:xfrm>
            <a:off x="175391" y="1499047"/>
            <a:ext cx="802591" cy="1203887"/>
          </a:xfrm>
          <a:prstGeom prst="rect">
            <a:avLst/>
          </a:prstGeom>
        </p:spPr>
      </p:pic>
      <p:sp>
        <p:nvSpPr>
          <p:cNvPr id="32777" name="Line 9"/>
          <p:cNvSpPr>
            <a:spLocks noChangeShapeType="1"/>
          </p:cNvSpPr>
          <p:nvPr/>
        </p:nvSpPr>
        <p:spPr bwMode="auto">
          <a:xfrm flipH="1">
            <a:off x="4572000" y="1301888"/>
            <a:ext cx="2184" cy="25258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72" name="Line 4"/>
          <p:cNvSpPr>
            <a:spLocks noChangeShapeType="1"/>
          </p:cNvSpPr>
          <p:nvPr/>
        </p:nvSpPr>
        <p:spPr bwMode="auto">
          <a:xfrm flipH="1">
            <a:off x="522135" y="4145579"/>
            <a:ext cx="337364" cy="77289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74" name="Line 6"/>
          <p:cNvSpPr>
            <a:spLocks noChangeShapeType="1"/>
          </p:cNvSpPr>
          <p:nvPr/>
        </p:nvSpPr>
        <p:spPr bwMode="auto">
          <a:xfrm>
            <a:off x="8465678" y="3987954"/>
            <a:ext cx="337364" cy="8191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extLst>
      <p:ext uri="{BB962C8B-B14F-4D97-AF65-F5344CB8AC3E}">
        <p14:creationId xmlns:p14="http://schemas.microsoft.com/office/powerpoint/2010/main" val="35631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7525</TotalTime>
  <Words>309</Words>
  <Application>Microsoft Office PowerPoint</Application>
  <PresentationFormat>On-screen Show (4:3)</PresentationFormat>
  <Paragraphs>24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Comic Sans MS</vt:lpstr>
      <vt:lpstr>Lucida Calligraphy</vt:lpstr>
      <vt:lpstr>Office Theme</vt:lpstr>
      <vt:lpstr> St Philip Westbrook CofE Aided Primary School  Child Protection Procedures </vt:lpstr>
    </vt:vector>
  </TitlesOfParts>
  <Company>Warrington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Phillips</dc:creator>
  <cp:lastModifiedBy>s.burness</cp:lastModifiedBy>
  <cp:revision>36</cp:revision>
  <cp:lastPrinted>2023-09-26T09:29:52Z</cp:lastPrinted>
  <dcterms:created xsi:type="dcterms:W3CDTF">2015-09-09T10:20:57Z</dcterms:created>
  <dcterms:modified xsi:type="dcterms:W3CDTF">2026-03-20T09:47:36Z</dcterms:modified>
</cp:coreProperties>
</file>