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Amatic SC"/>
      <p:regular r:id="rId12"/>
      <p:bold r:id="rId13"/>
    </p:embeddedFont>
    <p:embeddedFont>
      <p:font typeface="Arial Narrow"/>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D0A2348-54C2-46B5-991F-4D1E0CC81505}">
  <a:tblStyle styleId="{5D0A2348-54C2-46B5-991F-4D1E0CC8150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AmaticSC-bold.fntdata"/><Relationship Id="rId12"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ArialNarrow-bold.fntdata"/><Relationship Id="rId14" Type="http://schemas.openxmlformats.org/officeDocument/2006/relationships/font" Target="fonts/ArialNarrow-regular.fntdata"/><Relationship Id="rId17" Type="http://schemas.openxmlformats.org/officeDocument/2006/relationships/font" Target="fonts/ArialNarrow-boldItalic.fntdata"/><Relationship Id="rId16" Type="http://schemas.openxmlformats.org/officeDocument/2006/relationships/font" Target="fonts/ArialNarrow-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a381c4a20_0_14: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g31a381c4a20_0_14: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1a381c4a20_0_41: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g31a381c4a20_0_41: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31a381c4a20_0_54: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 name="Google Shape;80;g31a381c4a20_0_54: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1a381c4a20_0_82: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g31a381c4a20_0_82: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31a381c4a20_0_82: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a381c4a20_0_89:notes"/>
          <p:cNvSpPr/>
          <p:nvPr>
            <p:ph idx="2" type="sldImg"/>
          </p:nvPr>
        </p:nvSpPr>
        <p:spPr>
          <a:xfrm>
            <a:off x="426022" y="1143550"/>
            <a:ext cx="6006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g31a381c4a20_0_89:notes"/>
          <p:cNvSpPr txBox="1"/>
          <p:nvPr>
            <p:ph idx="1" type="body"/>
          </p:nvPr>
        </p:nvSpPr>
        <p:spPr>
          <a:xfrm>
            <a:off x="685801" y="4400555"/>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g31a381c4a20_0_89:notes"/>
          <p:cNvSpPr txBox="1"/>
          <p:nvPr>
            <p:ph idx="12" type="sldNum"/>
          </p:nvPr>
        </p:nvSpPr>
        <p:spPr>
          <a:xfrm>
            <a:off x="3884613" y="8685225"/>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5.png"/><Relationship Id="rId10"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5.png"/><Relationship Id="rId10"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5.png"/><Relationship Id="rId10"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aphicFrame>
        <p:nvGraphicFramePr>
          <p:cNvPr id="54" name="Google Shape;54;p13"/>
          <p:cNvGraphicFramePr/>
          <p:nvPr/>
        </p:nvGraphicFramePr>
        <p:xfrm>
          <a:off x="266251" y="553551"/>
          <a:ext cx="3000000" cy="3000000"/>
        </p:xfrm>
        <a:graphic>
          <a:graphicData uri="http://schemas.openxmlformats.org/drawingml/2006/table">
            <a:tbl>
              <a:tblPr bandRow="1" firstRow="1">
                <a:noFill/>
                <a:tableStyleId>{5D0A2348-54C2-46B5-991F-4D1E0CC81505}</a:tableStyleId>
              </a:tblPr>
              <a:tblGrid>
                <a:gridCol w="1236275"/>
                <a:gridCol w="1227800"/>
                <a:gridCol w="1227800"/>
                <a:gridCol w="1227800"/>
                <a:gridCol w="1227800"/>
                <a:gridCol w="1227800"/>
                <a:gridCol w="1227800"/>
              </a:tblGrid>
              <a:tr h="46475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Autumn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7F7F7F"/>
                        </a:buClr>
                        <a:buSzPts val="2700"/>
                        <a:buFont typeface="Amatic SC"/>
                        <a:buNone/>
                      </a:pPr>
                      <a:r>
                        <a:rPr b="0" lang="en" sz="1800" u="none" cap="none" strike="noStrike">
                          <a:solidFill>
                            <a:schemeClr val="dk1"/>
                          </a:solidFill>
                          <a:latin typeface="Arial Narrow"/>
                          <a:ea typeface="Arial Narrow"/>
                          <a:cs typeface="Arial Narrow"/>
                          <a:sym typeface="Arial Narrow"/>
                        </a:rPr>
                        <a:t>Autumn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497775">
                <a:tc>
                  <a:txBody>
                    <a:bodyPr/>
                    <a:lstStyle/>
                    <a:p>
                      <a:pPr indent="0" lvl="0" marL="0" marR="0" rtl="0" algn="ctr">
                        <a:lnSpc>
                          <a:spcPct val="100000"/>
                        </a:lnSpc>
                        <a:spcBef>
                          <a:spcPts val="0"/>
                        </a:spcBef>
                        <a:spcAft>
                          <a:spcPts val="0"/>
                        </a:spcAft>
                        <a:buClr>
                          <a:srgbClr val="000000"/>
                        </a:buClr>
                        <a:buSzPts val="1500"/>
                        <a:buFont typeface="Arial"/>
                        <a:buNone/>
                      </a:pPr>
                      <a:r>
                        <a:t/>
                      </a:r>
                      <a:endParaRPr b="1"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500"/>
                        <a:buFont typeface="Arial"/>
                        <a:buNone/>
                      </a:pPr>
                      <a:r>
                        <a:rPr b="1" lang="en" sz="1100" u="none" cap="none" strike="noStrike">
                          <a:latin typeface="Arial Narrow"/>
                          <a:ea typeface="Arial Narrow"/>
                          <a:cs typeface="Arial Narrow"/>
                          <a:sym typeface="Arial Narrow"/>
                        </a:rPr>
                        <a:t>General Themes </a:t>
                      </a:r>
                      <a:endParaRPr b="1"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All About 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Celebrations</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To Infinity and Beyond!</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500"/>
                        <a:buFont typeface="Arial"/>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The Land Before Time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How does your Garden Grow?</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t/>
                      </a:r>
                      <a:endParaRPr b="1" sz="4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All Around the World!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2168800">
                <a:tc>
                  <a:txBody>
                    <a:bodyPr/>
                    <a:lstStyle/>
                    <a:p>
                      <a:pPr indent="-165100" lvl="0" marL="254000" marR="0" rtl="0" algn="ctr">
                        <a:lnSpc>
                          <a:spcPct val="100000"/>
                        </a:lnSpc>
                        <a:spcBef>
                          <a:spcPts val="0"/>
                        </a:spcBef>
                        <a:spcAft>
                          <a:spcPts val="0"/>
                        </a:spcAft>
                        <a:buClr>
                          <a:schemeClr val="dk1"/>
                        </a:buClr>
                        <a:buSzPts val="1400"/>
                        <a:buFont typeface="Arial"/>
                        <a:buNone/>
                      </a:pPr>
                      <a:r>
                        <a:t/>
                      </a:r>
                      <a:endParaRPr b="0" sz="1100" u="none" cap="none" strike="noStrike">
                        <a:latin typeface="Arial Narrow"/>
                        <a:ea typeface="Arial Narrow"/>
                        <a:cs typeface="Arial Narrow"/>
                        <a:sym typeface="Arial Narrow"/>
                      </a:endParaRPr>
                    </a:p>
                    <a:p>
                      <a:pPr indent="-254000" lvl="0" marL="254000" marR="0" rtl="0" algn="ctr">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Writing</a:t>
                      </a:r>
                      <a:endParaRPr sz="1100" u="none" cap="none" strike="noStrike"/>
                    </a:p>
                    <a:p>
                      <a:pPr indent="0" lvl="0" marL="0" marR="0" rtl="0" algn="ctr">
                        <a:lnSpc>
                          <a:spcPct val="100000"/>
                        </a:lnSpc>
                        <a:spcBef>
                          <a:spcPts val="0"/>
                        </a:spcBef>
                        <a:spcAft>
                          <a:spcPts val="0"/>
                        </a:spcAft>
                        <a:buClr>
                          <a:srgbClr val="000000"/>
                        </a:buClr>
                        <a:buSzPts val="2700"/>
                        <a:buFont typeface="Arial"/>
                        <a:buNone/>
                      </a:pPr>
                      <a:r>
                        <a:t/>
                      </a:r>
                      <a:endParaRPr b="0" sz="27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133350" lvl="0" marL="127000" marR="0" rtl="0" algn="l">
                        <a:lnSpc>
                          <a:spcPct val="100000"/>
                        </a:lnSpc>
                        <a:spcBef>
                          <a:spcPts val="0"/>
                        </a:spcBef>
                        <a:spcAft>
                          <a:spcPts val="0"/>
                        </a:spcAft>
                        <a:buClr>
                          <a:schemeClr val="dk1"/>
                        </a:buClr>
                        <a:buSzPts val="700"/>
                        <a:buFont typeface="Arial"/>
                        <a:buChar char="•"/>
                      </a:pPr>
                      <a:r>
                        <a:rPr b="0" lang="en" sz="800" u="none" cap="none" strike="noStrike">
                          <a:solidFill>
                            <a:schemeClr val="dk1"/>
                          </a:solidFill>
                          <a:latin typeface="Arial Narrow"/>
                          <a:ea typeface="Arial Narrow"/>
                          <a:cs typeface="Arial Narrow"/>
                          <a:sym typeface="Arial Narrow"/>
                        </a:rPr>
                        <a:t>To use one-handed tools and equipment.</a:t>
                      </a:r>
                      <a:endParaRPr sz="800" u="none" cap="none" strike="noStrike">
                        <a:latin typeface="Arial Narrow"/>
                        <a:ea typeface="Arial Narrow"/>
                        <a:cs typeface="Arial Narrow"/>
                        <a:sym typeface="Arial Narrow"/>
                      </a:endParaRPr>
                    </a:p>
                    <a:p>
                      <a:pPr indent="-133350" lvl="0" marL="127000" marR="0" rtl="0" algn="l">
                        <a:lnSpc>
                          <a:spcPct val="100000"/>
                        </a:lnSpc>
                        <a:spcBef>
                          <a:spcPts val="0"/>
                        </a:spcBef>
                        <a:spcAft>
                          <a:spcPts val="0"/>
                        </a:spcAft>
                        <a:buClr>
                          <a:schemeClr val="dk1"/>
                        </a:buClr>
                        <a:buSzPts val="700"/>
                        <a:buFont typeface="Arial"/>
                        <a:buChar char="•"/>
                      </a:pPr>
                      <a:r>
                        <a:rPr b="0" lang="en" sz="800" u="none" cap="none" strike="noStrike">
                          <a:solidFill>
                            <a:schemeClr val="dk1"/>
                          </a:solidFill>
                          <a:latin typeface="Arial Narrow"/>
                          <a:ea typeface="Arial Narrow"/>
                          <a:cs typeface="Arial Narrow"/>
                          <a:sym typeface="Arial Narrow"/>
                        </a:rPr>
                        <a:t>To use a comfortable grip with good control when holding pens and pencils.</a:t>
                      </a:r>
                      <a:endParaRPr sz="800" u="none" cap="none" strike="noStrike">
                        <a:latin typeface="Arial Narrow"/>
                        <a:ea typeface="Arial Narrow"/>
                        <a:cs typeface="Arial Narrow"/>
                        <a:sym typeface="Arial Narrow"/>
                      </a:endParaRPr>
                    </a:p>
                    <a:p>
                      <a:pPr indent="-133350" lvl="0" marL="127000" marR="0" rtl="0" algn="l">
                        <a:lnSpc>
                          <a:spcPct val="100000"/>
                        </a:lnSpc>
                        <a:spcBef>
                          <a:spcPts val="0"/>
                        </a:spcBef>
                        <a:spcAft>
                          <a:spcPts val="0"/>
                        </a:spcAft>
                        <a:buClr>
                          <a:schemeClr val="dk1"/>
                        </a:buClr>
                        <a:buSzPts val="700"/>
                        <a:buFont typeface="Arial"/>
                        <a:buChar char="•"/>
                      </a:pPr>
                      <a:r>
                        <a:rPr b="0" lang="en" sz="800" u="none" cap="none" strike="noStrike">
                          <a:solidFill>
                            <a:schemeClr val="dk1"/>
                          </a:solidFill>
                          <a:latin typeface="Arial Narrow"/>
                          <a:ea typeface="Arial Narrow"/>
                          <a:cs typeface="Arial Narrow"/>
                          <a:sym typeface="Arial Narrow"/>
                        </a:rPr>
                        <a:t>To show a preference for a dominant hand.</a:t>
                      </a:r>
                      <a:endParaRPr sz="800" u="none" cap="none" strike="noStrike">
                        <a:latin typeface="Arial Narrow"/>
                        <a:ea typeface="Arial Narrow"/>
                        <a:cs typeface="Arial Narrow"/>
                        <a:sym typeface="Arial Narrow"/>
                      </a:endParaRPr>
                    </a:p>
                    <a:p>
                      <a:pPr indent="-127000" lvl="0" marL="127000" marR="0" rtl="0" algn="l">
                        <a:lnSpc>
                          <a:spcPct val="100000"/>
                        </a:lnSpc>
                        <a:spcBef>
                          <a:spcPts val="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To write some letters accurately</a:t>
                      </a:r>
                      <a:endParaRPr sz="1100" u="none" cap="none" strike="noStrike"/>
                    </a:p>
                    <a:p>
                      <a:pPr indent="-127000" lvl="0" marL="127000" marR="0" rtl="0" algn="l">
                        <a:lnSpc>
                          <a:spcPct val="100000"/>
                        </a:lnSpc>
                        <a:spcBef>
                          <a:spcPts val="0"/>
                        </a:spcBef>
                        <a:spcAft>
                          <a:spcPts val="0"/>
                        </a:spcAft>
                        <a:buClr>
                          <a:schemeClr val="dk1"/>
                        </a:buClr>
                        <a:buSzPts val="800"/>
                        <a:buFont typeface="Arial"/>
                        <a:buChar char="•"/>
                      </a:pPr>
                      <a:r>
                        <a:rPr lang="en" sz="800" u="none" cap="none" strike="noStrike">
                          <a:solidFill>
                            <a:schemeClr val="dk1"/>
                          </a:solidFill>
                          <a:latin typeface="Arial Narrow"/>
                          <a:ea typeface="Arial Narrow"/>
                          <a:cs typeface="Arial Narrow"/>
                          <a:sym typeface="Arial Narrow"/>
                        </a:rPr>
                        <a:t>To write some or all of their name</a:t>
                      </a:r>
                      <a:endParaRPr sz="1100" u="none" cap="none" strike="noStrike"/>
                    </a:p>
                    <a:p>
                      <a:pPr indent="-127000" lvl="0" marL="127000" marR="0" rtl="0" algn="l">
                        <a:lnSpc>
                          <a:spcPct val="100000"/>
                        </a:lnSpc>
                        <a:spcBef>
                          <a:spcPts val="0"/>
                        </a:spcBef>
                        <a:spcAft>
                          <a:spcPts val="0"/>
                        </a:spcAft>
                        <a:buClr>
                          <a:schemeClr val="dk1"/>
                        </a:buClr>
                        <a:buSzPts val="800"/>
                        <a:buFont typeface="Arial"/>
                        <a:buChar char="•"/>
                      </a:pPr>
                      <a:r>
                        <a:rPr b="0" i="0" lang="en" sz="800" u="none" cap="none" strike="noStrike">
                          <a:solidFill>
                            <a:schemeClr val="dk1"/>
                          </a:solidFill>
                          <a:latin typeface="Arial Narrow"/>
                          <a:ea typeface="Arial Narrow"/>
                          <a:cs typeface="Arial Narrow"/>
                          <a:sym typeface="Arial Narrow"/>
                        </a:rPr>
                        <a:t>To use some of their print and letter knowledge in their early writing. For example: writing a pretend shopping list that starts at the top of the page; write ‘m’ for mummy.</a:t>
                      </a:r>
                      <a:endParaRPr sz="1100" u="none" cap="none" strike="noStrike"/>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127000" lvl="0" marL="127000" marR="0" rtl="0" algn="l">
                        <a:lnSpc>
                          <a:spcPct val="107000"/>
                        </a:lnSpc>
                        <a:spcBef>
                          <a:spcPts val="0"/>
                        </a:spcBef>
                        <a:spcAft>
                          <a:spcPts val="0"/>
                        </a:spcAft>
                        <a:buClr>
                          <a:srgbClr val="000000"/>
                        </a:buClr>
                        <a:buSzPts val="800"/>
                        <a:buFont typeface="Arial"/>
                        <a:buChar char="•"/>
                      </a:pPr>
                      <a:r>
                        <a:rPr lang="en" sz="800" u="none" cap="none" strike="noStrike">
                          <a:solidFill>
                            <a:schemeClr val="dk1"/>
                          </a:solidFill>
                          <a:latin typeface="Arial Narrow"/>
                          <a:ea typeface="Arial Narrow"/>
                          <a:cs typeface="Arial Narrow"/>
                          <a:sym typeface="Arial Narrow"/>
                        </a:rPr>
                        <a:t>To write all of their name</a:t>
                      </a:r>
                      <a:endParaRPr sz="1100" u="none" cap="none" strike="noStrike"/>
                    </a:p>
                    <a:p>
                      <a:pPr indent="-127000" lvl="0" marL="127000" marR="0" rtl="0" algn="l">
                        <a:lnSpc>
                          <a:spcPct val="107000"/>
                        </a:lnSpc>
                        <a:spcBef>
                          <a:spcPts val="60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spell words by identifying the sounds and then writing the sound with letter/s.</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215900" lvl="0" marL="215900" marR="0" rtl="0" algn="l">
                        <a:lnSpc>
                          <a:spcPct val="115000"/>
                        </a:lnSpc>
                        <a:spcBef>
                          <a:spcPts val="0"/>
                        </a:spcBef>
                        <a:spcAft>
                          <a:spcPts val="0"/>
                        </a:spcAft>
                        <a:buClr>
                          <a:srgbClr val="000000"/>
                        </a:buClr>
                        <a:buSzPts val="800"/>
                        <a:buFont typeface="Arial"/>
                        <a:buChar char="•"/>
                      </a:pPr>
                      <a:r>
                        <a:rPr b="0" lang="en" sz="800" u="none" cap="none" strike="noStrike">
                          <a:solidFill>
                            <a:schemeClr val="dk1"/>
                          </a:solidFill>
                          <a:latin typeface="Arial Narrow"/>
                          <a:ea typeface="Arial Narrow"/>
                          <a:cs typeface="Arial Narrow"/>
                          <a:sym typeface="Arial Narrow"/>
                        </a:rPr>
                        <a:t>To use their core muscle strength to achieve a good posture when sitting at a table or on the floor.</a:t>
                      </a:r>
                      <a:endParaRPr b="0" i="0" sz="800" u="none" cap="none" strike="noStrike">
                        <a:solidFill>
                          <a:schemeClr val="dk1"/>
                        </a:solidFill>
                        <a:latin typeface="Arial Narrow"/>
                        <a:ea typeface="Arial Narrow"/>
                        <a:cs typeface="Arial Narrow"/>
                        <a:sym typeface="Arial Narrow"/>
                      </a:endParaRPr>
                    </a:p>
                    <a:p>
                      <a:pPr indent="-215900" lvl="0" marL="215900" marR="0" rtl="0" algn="l">
                        <a:lnSpc>
                          <a:spcPct val="115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form lower-case and capital letters correctly.</a:t>
                      </a:r>
                      <a:endParaRPr sz="800" u="none" cap="none" strike="noStrike">
                        <a:latin typeface="Arial Narrow"/>
                        <a:ea typeface="Arial Narrow"/>
                        <a:cs typeface="Arial Narrow"/>
                        <a:sym typeface="Arial Narrow"/>
                      </a:endParaRPr>
                    </a:p>
                    <a:p>
                      <a:pPr indent="-215900" lvl="0" marL="215900" marR="0" rtl="0" algn="l">
                        <a:lnSpc>
                          <a:spcPct val="115000"/>
                        </a:lnSpc>
                        <a:spcBef>
                          <a:spcPts val="0"/>
                        </a:spcBef>
                        <a:spcAft>
                          <a:spcPts val="0"/>
                        </a:spcAft>
                        <a:buClr>
                          <a:srgbClr val="000000"/>
                        </a:buClr>
                        <a:buSzPts val="800"/>
                        <a:buFont typeface="Arial"/>
                        <a:buChar char="•"/>
                      </a:pPr>
                      <a:r>
                        <a:rPr lang="en" sz="800" u="none" cap="none" strike="noStrike">
                          <a:latin typeface="Arial Narrow"/>
                          <a:ea typeface="Arial Narrow"/>
                          <a:cs typeface="Arial Narrow"/>
                          <a:sym typeface="Arial Narrow"/>
                        </a:rPr>
                        <a:t>To spell words by identifying the sounds and then writing the sound with letter/s.</a:t>
                      </a:r>
                      <a:endParaRPr sz="800" u="none" cap="none" strike="noStrike">
                        <a:latin typeface="Arial Narrow"/>
                        <a:ea typeface="Arial Narrow"/>
                        <a:cs typeface="Arial Narrow"/>
                        <a:sym typeface="Arial Narrow"/>
                      </a:endParaRPr>
                    </a:p>
                    <a:p>
                      <a:pPr indent="-215900" lvl="0" marL="215900" marR="0" rtl="0" algn="l">
                        <a:lnSpc>
                          <a:spcPct val="115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write short sentences with words with known letter-sound correspondences using a capital letter and full stop.</a:t>
                      </a:r>
                      <a:endParaRPr sz="800" u="none" cap="none" strike="noStrike">
                        <a:solidFill>
                          <a:schemeClr val="dk1"/>
                        </a:solidFill>
                        <a:latin typeface="Arial Narrow"/>
                        <a:ea typeface="Arial Narrow"/>
                        <a:cs typeface="Arial Narrow"/>
                        <a:sym typeface="Arial Narrow"/>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Arial Narrow"/>
                        <a:ea typeface="Arial Narrow"/>
                        <a:cs typeface="Arial Narrow"/>
                        <a:sym typeface="Arial Narrow"/>
                      </a:endParaRPr>
                    </a:p>
                    <a:p>
                      <a:pPr indent="-165100" lvl="0" marL="215900" marR="0" rtl="0" algn="l">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215900" lvl="0" marL="215900" marR="0" rtl="0" algn="l">
                        <a:lnSpc>
                          <a:spcPct val="107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write short sentences with words with known letter-sound correspondences using a capital letter and full stop.</a:t>
                      </a:r>
                      <a:endParaRPr sz="800" u="none" cap="none" strike="noStrike">
                        <a:latin typeface="Arial Narrow"/>
                        <a:ea typeface="Arial Narrow"/>
                        <a:cs typeface="Arial Narrow"/>
                        <a:sym typeface="Arial Narrow"/>
                      </a:endParaRPr>
                    </a:p>
                    <a:p>
                      <a:pPr indent="-215900" lvl="0" marL="215900" marR="0" rtl="0" algn="l">
                        <a:lnSpc>
                          <a:spcPct val="107000"/>
                        </a:lnSpc>
                        <a:spcBef>
                          <a:spcPts val="0"/>
                        </a:spcBef>
                        <a:spcAft>
                          <a:spcPts val="0"/>
                        </a:spcAft>
                        <a:buClr>
                          <a:srgbClr val="000000"/>
                        </a:buClr>
                        <a:buSzPts val="800"/>
                        <a:buFont typeface="Arial"/>
                        <a:buChar char="•"/>
                      </a:pPr>
                      <a:r>
                        <a:rPr lang="en" sz="800" u="none" cap="none" strike="noStrike">
                          <a:latin typeface="Arial Narrow"/>
                          <a:ea typeface="Arial Narrow"/>
                          <a:cs typeface="Arial Narrow"/>
                          <a:sym typeface="Arial Narrow"/>
                        </a:rPr>
                        <a:t>To spell words by identifying the sounds and then writing the sound with letter/s.</a:t>
                      </a:r>
                      <a:endParaRPr sz="800" u="none" cap="none" strike="noStrike">
                        <a:latin typeface="Arial Narrow"/>
                        <a:ea typeface="Arial Narrow"/>
                        <a:cs typeface="Arial Narrow"/>
                        <a:sym typeface="Arial Narrow"/>
                      </a:endParaRPr>
                    </a:p>
                    <a:p>
                      <a:pPr indent="0" lvl="0" marL="0" marR="0" rtl="0" algn="l">
                        <a:lnSpc>
                          <a:spcPct val="107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215900" lvl="0" marL="2159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write recognisable letters, most of which are correctly formed. (ELG)</a:t>
                      </a:r>
                      <a:endParaRPr sz="1100" u="none" cap="none" strike="noStrike"/>
                    </a:p>
                    <a:p>
                      <a:pPr indent="-215900" lvl="0" marL="2159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spell words by identifying sounds in them and representing the sounds with a letter or letters. (ELG)</a:t>
                      </a:r>
                      <a:endParaRPr sz="1100" u="none" cap="none" strike="noStrike"/>
                    </a:p>
                    <a:p>
                      <a:pPr indent="-215900" lvl="0" marL="2159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To write simple phrases and sentences that can be read by others. (ELG)</a:t>
                      </a:r>
                      <a:endParaRPr sz="1100" u="none" cap="none" strike="noStrike"/>
                    </a:p>
                    <a:p>
                      <a:pPr indent="-165100" lvl="0" marL="215900" marR="0" rtl="0" algn="l">
                        <a:lnSpc>
                          <a:spcPct val="100000"/>
                        </a:lnSpc>
                        <a:spcBef>
                          <a:spcPts val="0"/>
                        </a:spcBef>
                        <a:spcAft>
                          <a:spcPts val="0"/>
                        </a:spcAft>
                        <a:buClr>
                          <a:srgbClr val="000000"/>
                        </a:buClr>
                        <a:buSzPts val="800"/>
                        <a:buFont typeface="Arial"/>
                        <a:buNone/>
                      </a:pPr>
                      <a:r>
                        <a:t/>
                      </a:r>
                      <a:endParaRPr b="1" i="0" sz="800" u="sng" cap="none" strike="noStrike">
                        <a:solidFill>
                          <a:schemeClr val="dk1"/>
                        </a:solidFill>
                        <a:latin typeface="Arial Narrow"/>
                        <a:ea typeface="Arial Narrow"/>
                        <a:cs typeface="Arial Narrow"/>
                        <a:sym typeface="Arial Narrow"/>
                      </a:endParaRPr>
                    </a:p>
                    <a:p>
                      <a:pPr indent="-165100" lvl="0" marL="215900" marR="0" rtl="0" algn="l">
                        <a:lnSpc>
                          <a:spcPct val="107000"/>
                        </a:lnSpc>
                        <a:spcBef>
                          <a:spcPts val="0"/>
                        </a:spcBef>
                        <a:spcAft>
                          <a:spcPts val="0"/>
                        </a:spcAft>
                        <a:buClr>
                          <a:schemeClr val="dk1"/>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127000" lvl="0" marL="127000" marR="0" rtl="0" algn="l">
                        <a:lnSpc>
                          <a:spcPct val="107000"/>
                        </a:lnSpc>
                        <a:spcBef>
                          <a:spcPts val="0"/>
                        </a:spcBef>
                        <a:spcAft>
                          <a:spcPts val="0"/>
                        </a:spcAft>
                        <a:buClr>
                          <a:schemeClr val="dk1"/>
                        </a:buClr>
                        <a:buSzPts val="800"/>
                        <a:buFont typeface="Arial"/>
                        <a:buChar char="•"/>
                      </a:pPr>
                      <a:r>
                        <a:rPr b="0" lang="en" sz="800" u="none" cap="none" strike="noStrike">
                          <a:solidFill>
                            <a:srgbClr val="000000"/>
                          </a:solidFill>
                          <a:latin typeface="Arial Narrow"/>
                          <a:ea typeface="Arial Narrow"/>
                          <a:cs typeface="Arial Narrow"/>
                          <a:sym typeface="Arial Narrow"/>
                        </a:rPr>
                        <a:t>To hold a pencil effectively in preparation for fluent writing – using the tripod grip. (PD ELG)</a:t>
                      </a:r>
                      <a:endParaRPr sz="1100" u="none" cap="none" strike="noStrike"/>
                    </a:p>
                    <a:p>
                      <a:pPr indent="-127000" lvl="0" marL="127000" marR="0" rtl="0" algn="l">
                        <a:lnSpc>
                          <a:spcPct val="107000"/>
                        </a:lnSpc>
                        <a:spcBef>
                          <a:spcPts val="0"/>
                        </a:spcBef>
                        <a:spcAft>
                          <a:spcPts val="0"/>
                        </a:spcAft>
                        <a:buClr>
                          <a:schemeClr val="dk1"/>
                        </a:buClr>
                        <a:buSzPts val="800"/>
                        <a:buFont typeface="Arial"/>
                        <a:buChar char="•"/>
                      </a:pPr>
                      <a:r>
                        <a:rPr b="0" i="0" lang="en" sz="800" u="none" cap="none" strike="noStrike">
                          <a:solidFill>
                            <a:schemeClr val="dk1"/>
                          </a:solidFill>
                          <a:latin typeface="Arial Narrow"/>
                          <a:ea typeface="Arial Narrow"/>
                          <a:cs typeface="Arial Narrow"/>
                          <a:sym typeface="Arial Narrow"/>
                        </a:rPr>
                        <a:t>To write recognisable letters, most of which are correctly formed. (ELG)</a:t>
                      </a:r>
                      <a:endParaRPr sz="1100" u="none" cap="none" strike="noStrike"/>
                    </a:p>
                    <a:p>
                      <a:pPr indent="-127000" lvl="0" marL="127000" marR="0" rtl="0" algn="l">
                        <a:lnSpc>
                          <a:spcPct val="107000"/>
                        </a:lnSpc>
                        <a:spcBef>
                          <a:spcPts val="0"/>
                        </a:spcBef>
                        <a:spcAft>
                          <a:spcPts val="0"/>
                        </a:spcAft>
                        <a:buClr>
                          <a:schemeClr val="dk1"/>
                        </a:buClr>
                        <a:buSzPts val="800"/>
                        <a:buFont typeface="Arial"/>
                        <a:buChar char="•"/>
                      </a:pPr>
                      <a:r>
                        <a:rPr b="0" i="0" lang="en" sz="800" u="none" cap="none" strike="noStrike">
                          <a:solidFill>
                            <a:schemeClr val="dk1"/>
                          </a:solidFill>
                          <a:latin typeface="Arial Narrow"/>
                          <a:ea typeface="Arial Narrow"/>
                          <a:cs typeface="Arial Narrow"/>
                          <a:sym typeface="Arial Narrow"/>
                        </a:rPr>
                        <a:t>To spell words by identifying sounds in them and representing the sounds with a letter or letters. (ELG)</a:t>
                      </a:r>
                      <a:endParaRPr sz="1100" u="none" cap="none" strike="noStrike"/>
                    </a:p>
                    <a:p>
                      <a:pPr indent="-127000" lvl="0" marL="127000" marR="0" rtl="0" algn="l">
                        <a:lnSpc>
                          <a:spcPct val="107000"/>
                        </a:lnSpc>
                        <a:spcBef>
                          <a:spcPts val="0"/>
                        </a:spcBef>
                        <a:spcAft>
                          <a:spcPts val="0"/>
                        </a:spcAft>
                        <a:buClr>
                          <a:schemeClr val="dk1"/>
                        </a:buClr>
                        <a:buSzPts val="800"/>
                        <a:buFont typeface="Arial"/>
                        <a:buChar char="•"/>
                      </a:pPr>
                      <a:r>
                        <a:rPr b="0" i="0" lang="en" sz="800" u="none" cap="none" strike="noStrike">
                          <a:solidFill>
                            <a:schemeClr val="dk1"/>
                          </a:solidFill>
                          <a:latin typeface="Arial Narrow"/>
                          <a:ea typeface="Arial Narrow"/>
                          <a:cs typeface="Arial Narrow"/>
                          <a:sym typeface="Arial Narrow"/>
                        </a:rPr>
                        <a:t>To write simple phrases and sentences that can be read by others. (ELG)</a:t>
                      </a:r>
                      <a:endParaRPr sz="1100" u="none" cap="none" strike="noStrike"/>
                    </a:p>
                    <a:p>
                      <a:pPr indent="-165100" lvl="0" marL="215900" marR="0" rtl="0" algn="l">
                        <a:lnSpc>
                          <a:spcPct val="100000"/>
                        </a:lnSpc>
                        <a:spcBef>
                          <a:spcPts val="0"/>
                        </a:spcBef>
                        <a:spcAft>
                          <a:spcPts val="0"/>
                        </a:spcAft>
                        <a:buClr>
                          <a:srgbClr val="000000"/>
                        </a:buClr>
                        <a:buSzPts val="800"/>
                        <a:buFont typeface="Arial"/>
                        <a:buNone/>
                      </a:pPr>
                      <a:r>
                        <a:t/>
                      </a:r>
                      <a:endParaRPr b="1" i="0" sz="800" u="sng" cap="none" strike="noStrike">
                        <a:solidFill>
                          <a:schemeClr val="dk1"/>
                        </a:solidFill>
                        <a:latin typeface="Arial Narrow"/>
                        <a:ea typeface="Arial Narrow"/>
                        <a:cs typeface="Arial Narrow"/>
                        <a:sym typeface="Arial Narrow"/>
                      </a:endParaRPr>
                    </a:p>
                    <a:p>
                      <a:pPr indent="-76200" lvl="0" marL="127000" marR="0" rtl="0" algn="l">
                        <a:lnSpc>
                          <a:spcPct val="107000"/>
                        </a:lnSpc>
                        <a:spcBef>
                          <a:spcPts val="0"/>
                        </a:spcBef>
                        <a:spcAft>
                          <a:spcPts val="0"/>
                        </a:spcAft>
                        <a:buClr>
                          <a:schemeClr val="dk1"/>
                        </a:buClr>
                        <a:buSzPts val="800"/>
                        <a:buFont typeface="Arial"/>
                        <a:buNone/>
                      </a:pPr>
                      <a:r>
                        <a:t/>
                      </a:r>
                      <a:endParaRPr b="0" sz="800" u="none" cap="none" strike="noStrike">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Calibri"/>
                        <a:buNone/>
                      </a:pPr>
                      <a:r>
                        <a:t/>
                      </a:r>
                      <a:endParaRPr sz="800" u="none" cap="none" strike="noStrike">
                        <a:solidFill>
                          <a:srgbClr val="7F7F7F"/>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1159775">
                <a:tc>
                  <a:txBody>
                    <a:bodyPr/>
                    <a:lstStyle/>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rPr b="0" lang="en" sz="1100" u="none" cap="none" strike="noStrike">
                          <a:latin typeface="Arial Narrow"/>
                          <a:ea typeface="Arial Narrow"/>
                          <a:cs typeface="Arial Narrow"/>
                          <a:sym typeface="Arial Narrow"/>
                        </a:rPr>
                        <a:t>Checkpoints</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b="0" sz="27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gridSpan="2">
                  <a:txBody>
                    <a:bodyPr/>
                    <a:lstStyle/>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Attempt to write their name in a way that they or others can recognise.</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Discuss the marks they make, e.g. “this is a car”</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Write their name with correct formation.</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Form Phase 2 letters recognisably.</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Segment CVC words verbally.</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Write the initial and middle sounds for a CVC word.</a:t>
                      </a:r>
                      <a:endParaRPr sz="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c gridSpan="2">
                  <a:txBody>
                    <a:bodyPr/>
                    <a:lstStyle/>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Form all letters of the alphabet.</a:t>
                      </a:r>
                      <a:endParaRPr sz="1100" u="none" cap="none" strike="noStrike"/>
                    </a:p>
                    <a:p>
                      <a:pPr indent="-127000" lvl="0" marL="127000" marR="0" rtl="0" algn="l">
                        <a:lnSpc>
                          <a:spcPct val="100000"/>
                        </a:lnSpc>
                        <a:spcBef>
                          <a:spcPts val="0"/>
                        </a:spcBef>
                        <a:spcAft>
                          <a:spcPts val="0"/>
                        </a:spcAft>
                        <a:buClr>
                          <a:srgbClr val="000000"/>
                        </a:buClr>
                        <a:buSzPts val="800"/>
                        <a:buFont typeface="Arial"/>
                        <a:buChar char="•"/>
                      </a:pPr>
                      <a:r>
                        <a:rPr b="0" i="0" lang="en" sz="800" u="none" cap="none" strike="noStrike">
                          <a:solidFill>
                            <a:schemeClr val="dk1"/>
                          </a:solidFill>
                          <a:latin typeface="Arial Narrow"/>
                          <a:ea typeface="Arial Narrow"/>
                          <a:cs typeface="Arial Narrow"/>
                          <a:sym typeface="Arial Narrow"/>
                        </a:rPr>
                        <a:t>Write VC/CVC words that can be read by themselves or others.</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hMerge="1"/>
                <a:tc gridSpan="2">
                  <a:txBody>
                    <a:bodyPr/>
                    <a:lstStyle/>
                    <a:p>
                      <a:pPr indent="0" lvl="0" marL="0" marR="0" rtl="0" algn="ctr">
                        <a:lnSpc>
                          <a:spcPct val="107000"/>
                        </a:lnSpc>
                        <a:spcBef>
                          <a:spcPts val="0"/>
                        </a:spcBef>
                        <a:spcAft>
                          <a:spcPts val="0"/>
                        </a:spcAft>
                        <a:buClr>
                          <a:schemeClr val="dk1"/>
                        </a:buClr>
                        <a:buSzPts val="800"/>
                        <a:buFont typeface="Arial"/>
                        <a:buNone/>
                      </a:pPr>
                      <a:r>
                        <a:rPr b="0" lang="en" sz="800" u="none" cap="none" strike="noStrike">
                          <a:solidFill>
                            <a:schemeClr val="dk1"/>
                          </a:solidFill>
                          <a:latin typeface="Arial Narrow"/>
                          <a:ea typeface="Arial Narrow"/>
                          <a:cs typeface="Arial Narrow"/>
                          <a:sym typeface="Arial Narrow"/>
                        </a:rPr>
                        <a:t>Can children confidently demonstrate the ELG skills?</a:t>
                      </a:r>
                      <a:endParaRPr sz="1200" u="none" cap="none" strike="noStrike">
                        <a:latin typeface="Arial Narrow"/>
                        <a:ea typeface="Arial Narrow"/>
                        <a:cs typeface="Arial Narrow"/>
                        <a:sym typeface="Arial Narrow"/>
                      </a:endParaRPr>
                    </a:p>
                    <a:p>
                      <a:pPr indent="0" lvl="0" marL="0" marR="0" rtl="0" algn="l">
                        <a:lnSpc>
                          <a:spcPct val="107000"/>
                        </a:lnSpc>
                        <a:spcBef>
                          <a:spcPts val="0"/>
                        </a:spcBef>
                        <a:spcAft>
                          <a:spcPts val="0"/>
                        </a:spcAft>
                        <a:buClr>
                          <a:schemeClr val="dk1"/>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hMerge="1"/>
              </a:tr>
            </a:tbl>
          </a:graphicData>
        </a:graphic>
      </p:graphicFrame>
      <p:pic>
        <p:nvPicPr>
          <p:cNvPr descr="Graphical user interface, website&#10;&#10;Description automatically generated" id="55" name="Google Shape;55;p13">
            <a:hlinkClick/>
          </p:cNvPr>
          <p:cNvPicPr preferRelativeResize="0"/>
          <p:nvPr/>
        </p:nvPicPr>
        <p:blipFill rotWithShape="1">
          <a:blip r:embed="rId3">
            <a:alphaModFix/>
          </a:blip>
          <a:srcRect b="77190" l="25022" r="69788" t="10743"/>
          <a:stretch/>
        </p:blipFill>
        <p:spPr>
          <a:xfrm>
            <a:off x="496030" y="210885"/>
            <a:ext cx="580205" cy="685333"/>
          </a:xfrm>
          <a:prstGeom prst="rect">
            <a:avLst/>
          </a:prstGeom>
          <a:noFill/>
          <a:ln>
            <a:noFill/>
          </a:ln>
        </p:spPr>
      </p:pic>
      <p:sp>
        <p:nvSpPr>
          <p:cNvPr id="56" name="Google Shape;56;p13"/>
          <p:cNvSpPr txBox="1"/>
          <p:nvPr/>
        </p:nvSpPr>
        <p:spPr>
          <a:xfrm>
            <a:off x="858390" y="-361545"/>
            <a:ext cx="7886700" cy="8481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1500"/>
              <a:buFont typeface="Amatic SC"/>
              <a:buNone/>
            </a:pPr>
            <a:r>
              <a:rPr b="0" i="0" lang="en" sz="1500" u="none" cap="none" strike="noStrike">
                <a:solidFill>
                  <a:schemeClr val="dk1"/>
                </a:solidFill>
                <a:latin typeface="Arial Narrow"/>
                <a:ea typeface="Arial Narrow"/>
                <a:cs typeface="Arial Narrow"/>
                <a:sym typeface="Arial Narrow"/>
              </a:rPr>
              <a:t>Reception Long Term Plan : OUR LITERACY MILESTONES</a:t>
            </a:r>
            <a:endParaRPr b="0" i="0" sz="1500" u="none" cap="none" strike="noStrike">
              <a:solidFill>
                <a:schemeClr val="dk1"/>
              </a:solidFill>
              <a:latin typeface="Arial Narrow"/>
              <a:ea typeface="Arial Narrow"/>
              <a:cs typeface="Arial Narrow"/>
              <a:sym typeface="Arial Narrow"/>
            </a:endParaRPr>
          </a:p>
        </p:txBody>
      </p:sp>
      <p:pic>
        <p:nvPicPr>
          <p:cNvPr descr="Logo&#10;&#10;Description automatically generated with medium confidence" id="57" name="Google Shape;57;p13"/>
          <p:cNvPicPr preferRelativeResize="0"/>
          <p:nvPr/>
        </p:nvPicPr>
        <p:blipFill rotWithShape="1">
          <a:blip r:embed="rId4">
            <a:alphaModFix/>
          </a:blip>
          <a:srcRect b="0" l="0" r="0" t="0"/>
          <a:stretch/>
        </p:blipFill>
        <p:spPr>
          <a:xfrm>
            <a:off x="576470" y="2295939"/>
            <a:ext cx="737981" cy="737981"/>
          </a:xfrm>
          <a:prstGeom prst="rect">
            <a:avLst/>
          </a:prstGeom>
          <a:noFill/>
          <a:ln>
            <a:noFill/>
          </a:ln>
        </p:spPr>
      </p:pic>
      <p:pic>
        <p:nvPicPr>
          <p:cNvPr id="58" name="Google Shape;58;p13"/>
          <p:cNvPicPr preferRelativeResize="0"/>
          <p:nvPr/>
        </p:nvPicPr>
        <p:blipFill rotWithShape="1">
          <a:blip r:embed="rId5">
            <a:alphaModFix/>
          </a:blip>
          <a:srcRect b="0" l="0" r="0" t="0"/>
          <a:stretch/>
        </p:blipFill>
        <p:spPr>
          <a:xfrm>
            <a:off x="1529249" y="1208379"/>
            <a:ext cx="189668" cy="201200"/>
          </a:xfrm>
          <a:prstGeom prst="rect">
            <a:avLst/>
          </a:prstGeom>
          <a:noFill/>
          <a:ln>
            <a:noFill/>
          </a:ln>
        </p:spPr>
      </p:pic>
      <p:pic>
        <p:nvPicPr>
          <p:cNvPr descr="A group of balloons&#10;&#10;Description automatically generated with low confidence" id="59" name="Google Shape;59;p13"/>
          <p:cNvPicPr preferRelativeResize="0"/>
          <p:nvPr/>
        </p:nvPicPr>
        <p:blipFill rotWithShape="1">
          <a:blip r:embed="rId6">
            <a:alphaModFix/>
          </a:blip>
          <a:srcRect b="0" l="0" r="0" t="0"/>
          <a:stretch/>
        </p:blipFill>
        <p:spPr>
          <a:xfrm>
            <a:off x="2787099" y="1208379"/>
            <a:ext cx="194815" cy="314749"/>
          </a:xfrm>
          <a:prstGeom prst="rect">
            <a:avLst/>
          </a:prstGeom>
          <a:noFill/>
          <a:ln>
            <a:noFill/>
          </a:ln>
        </p:spPr>
      </p:pic>
      <p:pic>
        <p:nvPicPr>
          <p:cNvPr descr="A picture containing shape&#10;&#10;Description automatically generated" id="60" name="Google Shape;60;p13"/>
          <p:cNvPicPr preferRelativeResize="0"/>
          <p:nvPr/>
        </p:nvPicPr>
        <p:blipFill rotWithShape="1">
          <a:blip r:embed="rId7">
            <a:alphaModFix/>
          </a:blip>
          <a:srcRect b="0" l="0" r="0" t="0"/>
          <a:stretch/>
        </p:blipFill>
        <p:spPr>
          <a:xfrm>
            <a:off x="4050096" y="1299750"/>
            <a:ext cx="267600" cy="219655"/>
          </a:xfrm>
          <a:prstGeom prst="rect">
            <a:avLst/>
          </a:prstGeom>
          <a:noFill/>
          <a:ln>
            <a:noFill/>
          </a:ln>
        </p:spPr>
      </p:pic>
      <p:pic>
        <p:nvPicPr>
          <p:cNvPr descr="A picture containing shape&#10;&#10;Description automatically generated" id="61" name="Google Shape;61;p13"/>
          <p:cNvPicPr preferRelativeResize="0"/>
          <p:nvPr/>
        </p:nvPicPr>
        <p:blipFill rotWithShape="1">
          <a:blip r:embed="rId8">
            <a:alphaModFix/>
          </a:blip>
          <a:srcRect b="0" l="0" r="0" t="0"/>
          <a:stretch/>
        </p:blipFill>
        <p:spPr>
          <a:xfrm>
            <a:off x="5270304" y="1308979"/>
            <a:ext cx="354408" cy="219659"/>
          </a:xfrm>
          <a:prstGeom prst="rect">
            <a:avLst/>
          </a:prstGeom>
          <a:noFill/>
          <a:ln>
            <a:noFill/>
          </a:ln>
        </p:spPr>
      </p:pic>
      <p:pic>
        <p:nvPicPr>
          <p:cNvPr id="62" name="Google Shape;62;p13"/>
          <p:cNvPicPr preferRelativeResize="0"/>
          <p:nvPr/>
        </p:nvPicPr>
        <p:blipFill rotWithShape="1">
          <a:blip r:embed="rId9">
            <a:alphaModFix/>
          </a:blip>
          <a:srcRect b="0" l="0" r="0" t="0"/>
          <a:stretch/>
        </p:blipFill>
        <p:spPr>
          <a:xfrm rot="755737">
            <a:off x="6331235" y="1198222"/>
            <a:ext cx="372058" cy="221515"/>
          </a:xfrm>
          <a:prstGeom prst="rect">
            <a:avLst/>
          </a:prstGeom>
          <a:noFill/>
          <a:ln>
            <a:noFill/>
          </a:ln>
        </p:spPr>
      </p:pic>
      <p:pic>
        <p:nvPicPr>
          <p:cNvPr descr="A picture containing diagram&#10;&#10;Description automatically generated" id="63" name="Google Shape;63;p13"/>
          <p:cNvPicPr preferRelativeResize="0"/>
          <p:nvPr/>
        </p:nvPicPr>
        <p:blipFill rotWithShape="1">
          <a:blip r:embed="rId10">
            <a:alphaModFix/>
          </a:blip>
          <a:srcRect b="0" l="0" r="0" t="0"/>
          <a:stretch/>
        </p:blipFill>
        <p:spPr>
          <a:xfrm rot="-1098563">
            <a:off x="7640738" y="1265456"/>
            <a:ext cx="400428" cy="2299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266255" y="813222"/>
          <a:ext cx="3000000" cy="3000000"/>
        </p:xfrm>
        <a:graphic>
          <a:graphicData uri="http://schemas.openxmlformats.org/drawingml/2006/table">
            <a:tbl>
              <a:tblPr bandRow="1" firstRow="1">
                <a:noFill/>
                <a:tableStyleId>{5D0A2348-54C2-46B5-991F-4D1E0CC81505}</a:tableStyleId>
              </a:tblPr>
              <a:tblGrid>
                <a:gridCol w="1236275"/>
                <a:gridCol w="1227800"/>
                <a:gridCol w="1227800"/>
                <a:gridCol w="1227800"/>
                <a:gridCol w="1227800"/>
                <a:gridCol w="1227800"/>
                <a:gridCol w="1227800"/>
              </a:tblGrid>
              <a:tr h="30585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Autumn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7F7F7F"/>
                        </a:buClr>
                        <a:buSzPts val="2700"/>
                        <a:buFont typeface="Amatic SC"/>
                        <a:buNone/>
                      </a:pPr>
                      <a:r>
                        <a:rPr b="0" lang="en" sz="1800" u="none" cap="none" strike="noStrike">
                          <a:solidFill>
                            <a:schemeClr val="dk1"/>
                          </a:solidFill>
                          <a:latin typeface="Arial Narrow"/>
                          <a:ea typeface="Arial Narrow"/>
                          <a:cs typeface="Arial Narrow"/>
                          <a:sym typeface="Arial Narrow"/>
                        </a:rPr>
                        <a:t>Autumn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316600">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latin typeface="Arial Narrow"/>
                          <a:ea typeface="Arial Narrow"/>
                          <a:cs typeface="Arial Narrow"/>
                          <a:sym typeface="Arial Narrow"/>
                        </a:rPr>
                        <a:t>General Themes </a:t>
                      </a:r>
                      <a:endParaRPr b="1"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All About 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Celebrations</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To Infinity and Beyond!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The Land Before Time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How does your Garden Grow?</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All Around the World!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1483525">
                <a:tc>
                  <a:txBody>
                    <a:bodyPr/>
                    <a:lstStyle/>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rPr b="0" lang="en" sz="1100" u="none" cap="none" strike="noStrike">
                          <a:latin typeface="Arial Narrow"/>
                          <a:ea typeface="Arial Narrow"/>
                          <a:cs typeface="Arial Narrow"/>
                          <a:sym typeface="Arial Narrow"/>
                        </a:rPr>
                        <a:t> Writing</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b="1" lang="en" sz="800" u="none" cap="none" strike="noStrike">
                          <a:solidFill>
                            <a:schemeClr val="dk1"/>
                          </a:solidFill>
                          <a:latin typeface="Arial Narrow"/>
                          <a:ea typeface="Arial Narrow"/>
                          <a:cs typeface="Arial Narrow"/>
                          <a:sym typeface="Arial Narrow"/>
                        </a:rPr>
                        <a:t>Texts as a Stimulus:</a:t>
                      </a:r>
                      <a:endParaRPr sz="11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The Colour Monster</a:t>
                      </a:r>
                      <a:endParaRPr sz="11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Let’s Build a House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Poetry Basket</a:t>
                      </a:r>
                      <a:endParaRPr sz="11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solidFill>
                            <a:schemeClr val="dk1"/>
                          </a:solidFill>
                          <a:latin typeface="Arial Narrow"/>
                          <a:ea typeface="Arial Narrow"/>
                          <a:cs typeface="Arial Narrow"/>
                          <a:sym typeface="Arial Narrow"/>
                        </a:rPr>
                        <a:t>Dominant hand, tripod grip, mark making, giving meaning to marks and labelling. </a:t>
                      </a:r>
                      <a:endParaRPr sz="10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solidFill>
                            <a:schemeClr val="dk1"/>
                          </a:solidFill>
                          <a:latin typeface="Arial Narrow"/>
                          <a:ea typeface="Arial Narrow"/>
                          <a:cs typeface="Arial Narrow"/>
                          <a:sym typeface="Arial Narrow"/>
                        </a:rPr>
                        <a:t>Name writing Shopping lists, Writing initial sounds and simple captions. Use initial sounds to label images. Writing for a purpose in role play</a:t>
                      </a:r>
                      <a:endParaRPr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Writing assessment - Career’s Day focus</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7000"/>
                        </a:lnSpc>
                        <a:spcBef>
                          <a:spcPts val="0"/>
                        </a:spcBef>
                        <a:spcAft>
                          <a:spcPts val="0"/>
                        </a:spcAft>
                        <a:buClr>
                          <a:schemeClr val="dk1"/>
                        </a:buClr>
                        <a:buSzPts val="800"/>
                        <a:buFont typeface="Calibri"/>
                        <a:buNone/>
                      </a:pPr>
                      <a:r>
                        <a:rPr b="1" lang="en" sz="800" u="none" cap="none" strike="noStrike">
                          <a:solidFill>
                            <a:schemeClr val="dk1"/>
                          </a:solidFill>
                          <a:latin typeface="Arial Narrow"/>
                          <a:ea typeface="Arial Narrow"/>
                          <a:cs typeface="Arial Narrow"/>
                          <a:sym typeface="Arial Narrow"/>
                        </a:rPr>
                        <a:t>Texts as a Stimulus:</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Look Up!</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Calibri"/>
                        <a:buNone/>
                      </a:pPr>
                      <a:r>
                        <a:rPr lang="en" sz="800">
                          <a:latin typeface="Arial Narrow"/>
                          <a:ea typeface="Arial Narrow"/>
                          <a:cs typeface="Arial Narrow"/>
                          <a:sym typeface="Arial Narrow"/>
                        </a:rPr>
                        <a:t>Ning and the Night Spirits</a:t>
                      </a:r>
                      <a:endParaRPr sz="1100" u="none" cap="none" strike="noStrike"/>
                    </a:p>
                    <a:p>
                      <a:pPr indent="0" lvl="0" marL="0" marR="0" rtl="0" algn="ctr">
                        <a:lnSpc>
                          <a:spcPct val="107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Poetry Basket</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rPr lang="en" sz="800" u="none" cap="none" strike="noStrike">
                          <a:solidFill>
                            <a:schemeClr val="dk1"/>
                          </a:solidFill>
                          <a:latin typeface="Arial Narrow"/>
                          <a:ea typeface="Arial Narrow"/>
                          <a:cs typeface="Arial Narrow"/>
                          <a:sym typeface="Arial Narrow"/>
                        </a:rPr>
                        <a:t>Name writing, labelling, simple captions using phonics,  retelling stories, design a story mountain, write a thought bubble, design a vehicle for Santa</a:t>
                      </a:r>
                      <a:endParaRPr sz="1000" u="none" cap="none" strike="noStrike"/>
                    </a:p>
                    <a:p>
                      <a:pPr indent="0" lvl="0" marL="0" marR="0" rtl="0" algn="ctr">
                        <a:lnSpc>
                          <a:spcPct val="107000"/>
                        </a:lnSpc>
                        <a:spcBef>
                          <a:spcPts val="600"/>
                        </a:spcBef>
                        <a:spcAft>
                          <a:spcPts val="0"/>
                        </a:spcAft>
                        <a:buClr>
                          <a:srgbClr val="7F7F7F"/>
                        </a:buClr>
                        <a:buSzPts val="800"/>
                        <a:buFont typeface="Calibri"/>
                        <a:buNone/>
                      </a:pPr>
                      <a:r>
                        <a:rPr lang="en" sz="800" u="none" cap="none" strike="noStrike">
                          <a:solidFill>
                            <a:schemeClr val="dk1"/>
                          </a:solidFill>
                          <a:latin typeface="Arial Narrow"/>
                          <a:ea typeface="Arial Narrow"/>
                          <a:cs typeface="Arial Narrow"/>
                          <a:sym typeface="Arial Narrow"/>
                        </a:rPr>
                        <a:t>Writing tricky words such as I, to, the, no, go, into. Writing CVC words</a:t>
                      </a:r>
                      <a:endParaRPr sz="10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rPr lang="en" sz="800" u="none" cap="none" strike="noStrike">
                          <a:solidFill>
                            <a:schemeClr val="dk1"/>
                          </a:solidFill>
                          <a:latin typeface="Arial Narrow"/>
                          <a:ea typeface="Arial Narrow"/>
                          <a:cs typeface="Arial Narrow"/>
                          <a:sym typeface="Arial Narrow"/>
                        </a:rPr>
                        <a:t> </a:t>
                      </a:r>
                      <a:r>
                        <a:rPr lang="en" sz="800" u="none" cap="none" strike="noStrike">
                          <a:latin typeface="Arial Narrow"/>
                          <a:ea typeface="Arial Narrow"/>
                          <a:cs typeface="Arial Narrow"/>
                          <a:sym typeface="Arial Narrow"/>
                        </a:rPr>
                        <a:t>Application of phonics and taught CEW</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Writing assessment - Design a vehicle for Santa</a:t>
                      </a:r>
                      <a:endParaRPr sz="800" u="none" cap="none" strike="noStrike">
                        <a:latin typeface="Arial Narrow"/>
                        <a:ea typeface="Arial Narrow"/>
                        <a:cs typeface="Arial Narrow"/>
                        <a:sym typeface="Arial Narrow"/>
                      </a:endParaRPr>
                    </a:p>
                    <a:p>
                      <a:pPr indent="0" lvl="0" marL="0" marR="0" rtl="0" algn="ctr">
                        <a:lnSpc>
                          <a:spcPct val="107000"/>
                        </a:lnSpc>
                        <a:spcBef>
                          <a:spcPts val="60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7000"/>
                        </a:lnSpc>
                        <a:spcBef>
                          <a:spcPts val="0"/>
                        </a:spcBef>
                        <a:spcAft>
                          <a:spcPts val="0"/>
                        </a:spcAft>
                        <a:buClr>
                          <a:schemeClr val="dk1"/>
                        </a:buClr>
                        <a:buSzPts val="800"/>
                        <a:buFont typeface="Calibri"/>
                        <a:buNone/>
                      </a:pPr>
                      <a:r>
                        <a:rPr b="1" lang="en" sz="800" u="none" cap="none" strike="noStrike">
                          <a:solidFill>
                            <a:schemeClr val="dk1"/>
                          </a:solidFill>
                          <a:latin typeface="Arial Narrow"/>
                          <a:ea typeface="Arial Narrow"/>
                          <a:cs typeface="Arial Narrow"/>
                          <a:sym typeface="Arial Narrow"/>
                        </a:rPr>
                        <a:t>Texts as a Stimulus:</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The Magic Paintbrush</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Little Red</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Poetry Basket</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Writing simple captions, retelling stories, writing in role, thank you letters, instructions, adverts, information posters, beginning to use finger spaces, form </a:t>
                      </a:r>
                      <a:r>
                        <a:rPr lang="en" sz="800" u="none" cap="none" strike="noStrike">
                          <a:latin typeface="Arial Narrow"/>
                          <a:ea typeface="Arial Narrow"/>
                          <a:cs typeface="Arial Narrow"/>
                          <a:sym typeface="Arial Narrow"/>
                        </a:rPr>
                        <a:t>lowercase</a:t>
                      </a:r>
                      <a:r>
                        <a:rPr lang="en" sz="800" u="none" cap="none" strike="noStrike">
                          <a:solidFill>
                            <a:schemeClr val="dk1"/>
                          </a:solidFill>
                          <a:latin typeface="Arial Narrow"/>
                          <a:ea typeface="Arial Narrow"/>
                          <a:cs typeface="Arial Narrow"/>
                          <a:sym typeface="Arial Narrow"/>
                        </a:rPr>
                        <a:t> and capital letters correctly</a:t>
                      </a:r>
                      <a:endParaRPr sz="10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Application of phonics and taught CEW</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Writing assessment - Instructions for baking</a:t>
                      </a:r>
                      <a:endParaRPr sz="800" u="none" cap="none" strike="noStrike">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7000"/>
                        </a:lnSpc>
                        <a:spcBef>
                          <a:spcPts val="0"/>
                        </a:spcBef>
                        <a:spcAft>
                          <a:spcPts val="0"/>
                        </a:spcAft>
                        <a:buClr>
                          <a:schemeClr val="dk1"/>
                        </a:buClr>
                        <a:buSzPts val="800"/>
                        <a:buFont typeface="Calibri"/>
                        <a:buNone/>
                      </a:pPr>
                      <a:r>
                        <a:rPr b="1" lang="en" sz="800" u="none" cap="none" strike="noStrike">
                          <a:solidFill>
                            <a:schemeClr val="dk1"/>
                          </a:solidFill>
                          <a:latin typeface="Arial Narrow"/>
                          <a:ea typeface="Arial Narrow"/>
                          <a:cs typeface="Arial Narrow"/>
                          <a:sym typeface="Arial Narrow"/>
                        </a:rPr>
                        <a:t>Texts as a Stimulus:</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The Tiny Seed</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I Will Not Ever Eat a Tomato</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latin typeface="Arial Narrow"/>
                          <a:ea typeface="Arial Narrow"/>
                          <a:cs typeface="Arial Narrow"/>
                          <a:sym typeface="Arial Narrow"/>
                        </a:rPr>
                        <a:t>Tom &amp; the Island of Dinosaurs</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Poetry Basket</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Creating own story maps, writing captions, label </a:t>
                      </a:r>
                      <a:r>
                        <a:rPr lang="en" sz="800" u="none" cap="none" strike="noStrike">
                          <a:latin typeface="Arial Narrow"/>
                          <a:ea typeface="Arial Narrow"/>
                          <a:cs typeface="Arial Narrow"/>
                          <a:sym typeface="Arial Narrow"/>
                        </a:rPr>
                        <a:t>a picture, instructions</a:t>
                      </a:r>
                      <a:r>
                        <a:rPr lang="en" sz="800" u="none" cap="none" strike="noStrike">
                          <a:solidFill>
                            <a:schemeClr val="dk1"/>
                          </a:solidFill>
                          <a:latin typeface="Arial Narrow"/>
                          <a:ea typeface="Arial Narrow"/>
                          <a:cs typeface="Arial Narrow"/>
                          <a:sym typeface="Arial Narrow"/>
                        </a:rPr>
                        <a:t>, leaflets</a:t>
                      </a:r>
                      <a:r>
                        <a:rPr lang="en" sz="800" u="none" cap="none" strike="noStrike">
                          <a:latin typeface="Arial Narrow"/>
                          <a:ea typeface="Arial Narrow"/>
                          <a:cs typeface="Arial Narrow"/>
                          <a:sym typeface="Arial Narrow"/>
                        </a:rPr>
                        <a:t>, </a:t>
                      </a:r>
                      <a:r>
                        <a:rPr lang="en" sz="800" u="none" cap="none" strike="noStrike">
                          <a:solidFill>
                            <a:schemeClr val="dk1"/>
                          </a:solidFill>
                          <a:latin typeface="Arial Narrow"/>
                          <a:ea typeface="Arial Narrow"/>
                          <a:cs typeface="Arial Narrow"/>
                          <a:sym typeface="Arial Narrow"/>
                        </a:rPr>
                        <a:t>writing simple sentences in a letter, thinking bubbles, shop</a:t>
                      </a:r>
                      <a:r>
                        <a:rPr lang="en" sz="800" u="none" cap="none" strike="noStrike">
                          <a:latin typeface="Arial Narrow"/>
                          <a:ea typeface="Arial Narrow"/>
                          <a:cs typeface="Arial Narrow"/>
                          <a:sym typeface="Arial Narrow"/>
                        </a:rPr>
                        <a:t>ping </a:t>
                      </a:r>
                      <a:r>
                        <a:rPr lang="en" sz="800" u="none" cap="none" strike="noStrike">
                          <a:solidFill>
                            <a:schemeClr val="dk1"/>
                          </a:solidFill>
                          <a:latin typeface="Arial Narrow"/>
                          <a:ea typeface="Arial Narrow"/>
                          <a:cs typeface="Arial Narrow"/>
                          <a:sym typeface="Arial Narrow"/>
                        </a:rPr>
                        <a:t>list writing, applying capital letters, full stops and finger spaces, form </a:t>
                      </a:r>
                      <a:r>
                        <a:rPr lang="en" sz="800" u="none" cap="none" strike="noStrike">
                          <a:latin typeface="Arial Narrow"/>
                          <a:ea typeface="Arial Narrow"/>
                          <a:cs typeface="Arial Narrow"/>
                          <a:sym typeface="Arial Narrow"/>
                        </a:rPr>
                        <a:t>lowercase</a:t>
                      </a:r>
                      <a:r>
                        <a:rPr lang="en" sz="800" u="none" cap="none" strike="noStrike">
                          <a:solidFill>
                            <a:schemeClr val="dk1"/>
                          </a:solidFill>
                          <a:latin typeface="Arial Narrow"/>
                          <a:ea typeface="Arial Narrow"/>
                          <a:cs typeface="Arial Narrow"/>
                          <a:sym typeface="Arial Narrow"/>
                        </a:rPr>
                        <a:t> and capital letters, correctly sequence the Easter story</a:t>
                      </a:r>
                      <a:endParaRPr sz="10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7F7F7F"/>
                        </a:buClr>
                        <a:buSzPts val="800"/>
                        <a:buFont typeface="Calibri"/>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Application of phonics and taught CEW</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7F7F7F"/>
                        </a:buClr>
                        <a:buSzPts val="800"/>
                        <a:buFont typeface="Calibri"/>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Writing assessment - Tom &amp; the Island of Dinosaurs</a:t>
                      </a:r>
                      <a:endParaRPr sz="800" u="none" cap="none" strike="noStrike">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7000"/>
                        </a:lnSpc>
                        <a:spcBef>
                          <a:spcPts val="0"/>
                        </a:spcBef>
                        <a:spcAft>
                          <a:spcPts val="0"/>
                        </a:spcAft>
                        <a:buClr>
                          <a:schemeClr val="dk1"/>
                        </a:buClr>
                        <a:buSzPts val="800"/>
                        <a:buFont typeface="Calibri"/>
                        <a:buNone/>
                      </a:pPr>
                      <a:r>
                        <a:rPr b="1" lang="en" sz="800" u="none" cap="none" strike="noStrike">
                          <a:solidFill>
                            <a:schemeClr val="dk1"/>
                          </a:solidFill>
                          <a:latin typeface="Arial Narrow"/>
                          <a:ea typeface="Arial Narrow"/>
                          <a:cs typeface="Arial Narrow"/>
                          <a:sym typeface="Arial Narrow"/>
                        </a:rPr>
                        <a:t>Texts as a Stimulus:</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Weirdo</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The Night Pirates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The Scarecrow’s Wedding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Poetry Basket</a:t>
                      </a:r>
                      <a:endParaRPr sz="11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Labelling posters, writing messages for badges, letter writing, writing in role, write a leaflet, write a ‘how to’ guide, character descriptions, thinking b</a:t>
                      </a:r>
                      <a:r>
                        <a:rPr lang="en" sz="800" u="none" cap="none" strike="noStrike">
                          <a:latin typeface="Arial Narrow"/>
                          <a:ea typeface="Arial Narrow"/>
                          <a:cs typeface="Arial Narrow"/>
                          <a:sym typeface="Arial Narrow"/>
                        </a:rPr>
                        <a:t>ubbles, sequencing &amp;</a:t>
                      </a:r>
                      <a:r>
                        <a:rPr lang="en" sz="800" u="none" cap="none" strike="noStrike">
                          <a:solidFill>
                            <a:schemeClr val="dk1"/>
                          </a:solidFill>
                          <a:latin typeface="Arial Narrow"/>
                          <a:ea typeface="Arial Narrow"/>
                          <a:cs typeface="Arial Narrow"/>
                          <a:sym typeface="Arial Narrow"/>
                        </a:rPr>
                        <a:t> story retellings, leaflets, instructions, applying capital letters, applying full stops and finger spaces, form </a:t>
                      </a:r>
                      <a:r>
                        <a:rPr lang="en" sz="800" u="none" cap="none" strike="noStrike">
                          <a:latin typeface="Arial Narrow"/>
                          <a:ea typeface="Arial Narrow"/>
                          <a:cs typeface="Arial Narrow"/>
                          <a:sym typeface="Arial Narrow"/>
                        </a:rPr>
                        <a:t>lowercase</a:t>
                      </a:r>
                      <a:r>
                        <a:rPr lang="en" sz="800" u="none" cap="none" strike="noStrike">
                          <a:solidFill>
                            <a:schemeClr val="dk1"/>
                          </a:solidFill>
                          <a:latin typeface="Arial Narrow"/>
                          <a:ea typeface="Arial Narrow"/>
                          <a:cs typeface="Arial Narrow"/>
                          <a:sym typeface="Arial Narrow"/>
                        </a:rPr>
                        <a:t> and capital letters correctly</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rPr lang="en" sz="800" u="none" cap="none" strike="noStrike">
                          <a:solidFill>
                            <a:schemeClr val="dk1"/>
                          </a:solidFill>
                          <a:latin typeface="Arial Narrow"/>
                          <a:ea typeface="Arial Narrow"/>
                          <a:cs typeface="Arial Narrow"/>
                          <a:sym typeface="Arial Narrow"/>
                        </a:rPr>
                        <a:t>Recount – A trip to the farm </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Application of phonics and taught CEW</a:t>
                      </a:r>
                      <a:endParaRPr sz="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Writing assessment - The Scarecrow’s Wedding</a:t>
                      </a:r>
                      <a:endParaRPr sz="800" u="none" cap="none" strike="noStrike">
                        <a:latin typeface="Arial Narrow"/>
                        <a:ea typeface="Arial Narrow"/>
                        <a:cs typeface="Arial Narrow"/>
                        <a:sym typeface="Arial Narrow"/>
                      </a:endParaRPr>
                    </a:p>
                    <a:p>
                      <a:pPr indent="0" lvl="0" marL="0" marR="0" rtl="0" algn="ctr">
                        <a:lnSpc>
                          <a:spcPct val="107000"/>
                        </a:lnSpc>
                        <a:spcBef>
                          <a:spcPts val="600"/>
                        </a:spcBef>
                        <a:spcAft>
                          <a:spcPts val="0"/>
                        </a:spcAft>
                        <a:buClr>
                          <a:srgbClr val="7F7F7F"/>
                        </a:buClr>
                        <a:buSzPts val="800"/>
                        <a:buFont typeface="Calibri"/>
                        <a:buNone/>
                      </a:pPr>
                      <a:r>
                        <a:t/>
                      </a:r>
                      <a:endParaRPr sz="11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7000"/>
                        </a:lnSpc>
                        <a:spcBef>
                          <a:spcPts val="0"/>
                        </a:spcBef>
                        <a:spcAft>
                          <a:spcPts val="0"/>
                        </a:spcAft>
                        <a:buClr>
                          <a:schemeClr val="dk1"/>
                        </a:buClr>
                        <a:buSzPts val="800"/>
                        <a:buFont typeface="Calibri"/>
                        <a:buNone/>
                      </a:pPr>
                      <a:r>
                        <a:rPr b="1" lang="en" sz="800" u="none" cap="none" strike="noStrike">
                          <a:solidFill>
                            <a:schemeClr val="dk1"/>
                          </a:solidFill>
                          <a:latin typeface="Arial Narrow"/>
                          <a:ea typeface="Arial Narrow"/>
                          <a:cs typeface="Arial Narrow"/>
                          <a:sym typeface="Arial Narrow"/>
                        </a:rPr>
                        <a:t>Texts as a Stimulus:</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Oi Frog</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Izzy Gizmo</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The Queen’s Hat</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Poetry Basket</a:t>
                      </a:r>
                      <a:endParaRPr sz="11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Writing captions and labels, write alternative story versions, rhyming words and sentences, writing letters of advice, lists, labelled diagrams</a:t>
                      </a:r>
                      <a:endParaRPr sz="10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Write recognisable letters, most of which are correctly formed (ELG)</a:t>
                      </a:r>
                      <a:endParaRPr sz="10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Spell words by identifying sounds in them and representing the sounds with a letter or letters (ELG)</a:t>
                      </a:r>
                      <a:endParaRPr sz="10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 Write simple phrases and sentences that can be read by others. (ELG)</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7F7F7F"/>
                        </a:buClr>
                        <a:buSzPts val="800"/>
                        <a:buFont typeface="Calibri"/>
                        <a:buNone/>
                      </a:pPr>
                      <a:r>
                        <a:rPr lang="en" sz="800" u="none" cap="none" strike="noStrike">
                          <a:latin typeface="Arial Narrow"/>
                          <a:ea typeface="Arial Narrow"/>
                          <a:cs typeface="Arial Narrow"/>
                          <a:sym typeface="Arial Narrow"/>
                        </a:rPr>
                        <a:t>Writing assessment - letter to Y1 teacher</a:t>
                      </a:r>
                      <a:endParaRPr sz="800" u="none" cap="none" strike="noStrike">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bl>
          </a:graphicData>
        </a:graphic>
      </p:graphicFrame>
      <p:pic>
        <p:nvPicPr>
          <p:cNvPr descr="Graphical user interface, website&#10;&#10;Description automatically generated" id="69" name="Google Shape;69;p14">
            <a:hlinkClick/>
          </p:cNvPr>
          <p:cNvPicPr preferRelativeResize="0"/>
          <p:nvPr/>
        </p:nvPicPr>
        <p:blipFill rotWithShape="1">
          <a:blip r:embed="rId3">
            <a:alphaModFix/>
          </a:blip>
          <a:srcRect b="77190" l="25022" r="69788" t="10743"/>
          <a:stretch/>
        </p:blipFill>
        <p:spPr>
          <a:xfrm>
            <a:off x="552842" y="360188"/>
            <a:ext cx="426864" cy="539636"/>
          </a:xfrm>
          <a:prstGeom prst="rect">
            <a:avLst/>
          </a:prstGeom>
          <a:noFill/>
          <a:ln>
            <a:noFill/>
          </a:ln>
        </p:spPr>
      </p:pic>
      <p:sp>
        <p:nvSpPr>
          <p:cNvPr id="70" name="Google Shape;70;p14"/>
          <p:cNvSpPr txBox="1"/>
          <p:nvPr/>
        </p:nvSpPr>
        <p:spPr>
          <a:xfrm>
            <a:off x="766274" y="-218001"/>
            <a:ext cx="7886700" cy="8481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1500"/>
              <a:buFont typeface="Amatic SC"/>
              <a:buNone/>
            </a:pPr>
            <a:r>
              <a:rPr b="0" i="0" lang="en" sz="1500" u="none" cap="none" strike="noStrike">
                <a:solidFill>
                  <a:schemeClr val="dk1"/>
                </a:solidFill>
                <a:latin typeface="Arial Narrow"/>
                <a:ea typeface="Arial Narrow"/>
                <a:cs typeface="Arial Narrow"/>
                <a:sym typeface="Arial Narrow"/>
              </a:rPr>
              <a:t>Reception Long Term Plan : OUR LITERACY LEARNING ACTIVITIES</a:t>
            </a:r>
            <a:endParaRPr b="0" i="0" sz="1500" u="none" cap="none" strike="noStrike">
              <a:solidFill>
                <a:schemeClr val="dk1"/>
              </a:solidFill>
              <a:latin typeface="Arial Narrow"/>
              <a:ea typeface="Arial Narrow"/>
              <a:cs typeface="Arial Narrow"/>
              <a:sym typeface="Arial Narrow"/>
            </a:endParaRPr>
          </a:p>
        </p:txBody>
      </p:sp>
      <p:pic>
        <p:nvPicPr>
          <p:cNvPr descr="Logo&#10;&#10;Description automatically generated with medium confidence" id="71" name="Google Shape;71;p14"/>
          <p:cNvPicPr preferRelativeResize="0"/>
          <p:nvPr/>
        </p:nvPicPr>
        <p:blipFill rotWithShape="1">
          <a:blip r:embed="rId4">
            <a:alphaModFix/>
          </a:blip>
          <a:srcRect b="0" l="0" r="0" t="0"/>
          <a:stretch/>
        </p:blipFill>
        <p:spPr>
          <a:xfrm>
            <a:off x="488170" y="2363028"/>
            <a:ext cx="737981" cy="737981"/>
          </a:xfrm>
          <a:prstGeom prst="rect">
            <a:avLst/>
          </a:prstGeom>
          <a:noFill/>
          <a:ln>
            <a:noFill/>
          </a:ln>
        </p:spPr>
      </p:pic>
      <p:pic>
        <p:nvPicPr>
          <p:cNvPr id="72" name="Google Shape;72;p14"/>
          <p:cNvPicPr preferRelativeResize="0"/>
          <p:nvPr/>
        </p:nvPicPr>
        <p:blipFill rotWithShape="1">
          <a:blip r:embed="rId5">
            <a:alphaModFix/>
          </a:blip>
          <a:srcRect b="0" l="0" r="0" t="0"/>
          <a:stretch/>
        </p:blipFill>
        <p:spPr>
          <a:xfrm>
            <a:off x="1529249" y="1208379"/>
            <a:ext cx="189668" cy="201200"/>
          </a:xfrm>
          <a:prstGeom prst="rect">
            <a:avLst/>
          </a:prstGeom>
          <a:noFill/>
          <a:ln>
            <a:noFill/>
          </a:ln>
        </p:spPr>
      </p:pic>
      <p:pic>
        <p:nvPicPr>
          <p:cNvPr descr="A group of balloons&#10;&#10;Description automatically generated with low confidence" id="73" name="Google Shape;73;p14"/>
          <p:cNvPicPr preferRelativeResize="0"/>
          <p:nvPr/>
        </p:nvPicPr>
        <p:blipFill rotWithShape="1">
          <a:blip r:embed="rId6">
            <a:alphaModFix/>
          </a:blip>
          <a:srcRect b="0" l="0" r="0" t="0"/>
          <a:stretch/>
        </p:blipFill>
        <p:spPr>
          <a:xfrm>
            <a:off x="2787097" y="1205586"/>
            <a:ext cx="194815" cy="314749"/>
          </a:xfrm>
          <a:prstGeom prst="rect">
            <a:avLst/>
          </a:prstGeom>
          <a:noFill/>
          <a:ln>
            <a:noFill/>
          </a:ln>
        </p:spPr>
      </p:pic>
      <p:pic>
        <p:nvPicPr>
          <p:cNvPr descr="A picture containing shape&#10;&#10;Description automatically generated" id="74" name="Google Shape;74;p14"/>
          <p:cNvPicPr preferRelativeResize="0"/>
          <p:nvPr/>
        </p:nvPicPr>
        <p:blipFill rotWithShape="1">
          <a:blip r:embed="rId7">
            <a:alphaModFix/>
          </a:blip>
          <a:srcRect b="0" l="0" r="0" t="0"/>
          <a:stretch/>
        </p:blipFill>
        <p:spPr>
          <a:xfrm>
            <a:off x="3972156" y="1308979"/>
            <a:ext cx="267600" cy="219655"/>
          </a:xfrm>
          <a:prstGeom prst="rect">
            <a:avLst/>
          </a:prstGeom>
          <a:noFill/>
          <a:ln>
            <a:noFill/>
          </a:ln>
        </p:spPr>
      </p:pic>
      <p:pic>
        <p:nvPicPr>
          <p:cNvPr descr="A picture containing shape&#10;&#10;Description automatically generated" id="75" name="Google Shape;75;p14"/>
          <p:cNvPicPr preferRelativeResize="0"/>
          <p:nvPr/>
        </p:nvPicPr>
        <p:blipFill rotWithShape="1">
          <a:blip r:embed="rId8">
            <a:alphaModFix/>
          </a:blip>
          <a:srcRect b="0" l="0" r="0" t="0"/>
          <a:stretch/>
        </p:blipFill>
        <p:spPr>
          <a:xfrm>
            <a:off x="5204276" y="1347809"/>
            <a:ext cx="354408" cy="219659"/>
          </a:xfrm>
          <a:prstGeom prst="rect">
            <a:avLst/>
          </a:prstGeom>
          <a:noFill/>
          <a:ln>
            <a:noFill/>
          </a:ln>
        </p:spPr>
      </p:pic>
      <p:pic>
        <p:nvPicPr>
          <p:cNvPr id="76" name="Google Shape;76;p14"/>
          <p:cNvPicPr preferRelativeResize="0"/>
          <p:nvPr/>
        </p:nvPicPr>
        <p:blipFill rotWithShape="1">
          <a:blip r:embed="rId9">
            <a:alphaModFix/>
          </a:blip>
          <a:srcRect b="0" l="0" r="0" t="0"/>
          <a:stretch/>
        </p:blipFill>
        <p:spPr>
          <a:xfrm rot="755737">
            <a:off x="6337169" y="1269221"/>
            <a:ext cx="372058" cy="221515"/>
          </a:xfrm>
          <a:prstGeom prst="rect">
            <a:avLst/>
          </a:prstGeom>
          <a:noFill/>
          <a:ln>
            <a:noFill/>
          </a:ln>
        </p:spPr>
      </p:pic>
      <p:pic>
        <p:nvPicPr>
          <p:cNvPr descr="A picture containing diagram&#10;&#10;Description automatically generated" id="77" name="Google Shape;77;p14"/>
          <p:cNvPicPr preferRelativeResize="0"/>
          <p:nvPr/>
        </p:nvPicPr>
        <p:blipFill rotWithShape="1">
          <a:blip r:embed="rId10">
            <a:alphaModFix/>
          </a:blip>
          <a:srcRect b="0" l="0" r="0" t="0"/>
          <a:stretch/>
        </p:blipFill>
        <p:spPr>
          <a:xfrm rot="-1098563">
            <a:off x="7673272" y="1342657"/>
            <a:ext cx="400428" cy="2299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graphicFrame>
        <p:nvGraphicFramePr>
          <p:cNvPr id="82" name="Google Shape;82;p15"/>
          <p:cNvGraphicFramePr/>
          <p:nvPr/>
        </p:nvGraphicFramePr>
        <p:xfrm>
          <a:off x="266255" y="813222"/>
          <a:ext cx="3000000" cy="3000000"/>
        </p:xfrm>
        <a:graphic>
          <a:graphicData uri="http://schemas.openxmlformats.org/drawingml/2006/table">
            <a:tbl>
              <a:tblPr bandRow="1" firstRow="1">
                <a:noFill/>
                <a:tableStyleId>{5D0A2348-54C2-46B5-991F-4D1E0CC81505}</a:tableStyleId>
              </a:tblPr>
              <a:tblGrid>
                <a:gridCol w="1236275"/>
                <a:gridCol w="1227800"/>
                <a:gridCol w="1227800"/>
                <a:gridCol w="1227800"/>
                <a:gridCol w="1227800"/>
                <a:gridCol w="1227800"/>
                <a:gridCol w="1227800"/>
              </a:tblGrid>
              <a:tr h="480350">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Autumn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7F7F7F"/>
                        </a:buClr>
                        <a:buSzPts val="2700"/>
                        <a:buFont typeface="Amatic SC"/>
                        <a:buNone/>
                      </a:pPr>
                      <a:r>
                        <a:rPr b="0" lang="en" sz="1800" u="none" cap="none" strike="noStrike">
                          <a:solidFill>
                            <a:schemeClr val="dk1"/>
                          </a:solidFill>
                          <a:latin typeface="Arial Narrow"/>
                          <a:ea typeface="Arial Narrow"/>
                          <a:cs typeface="Arial Narrow"/>
                          <a:sym typeface="Arial Narrow"/>
                        </a:rPr>
                        <a:t>Autumn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Spring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1</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rgbClr val="000000"/>
                        </a:buClr>
                        <a:buSzPts val="2700"/>
                        <a:buFont typeface="Arial"/>
                        <a:buNone/>
                      </a:pPr>
                      <a:r>
                        <a:rPr b="0" lang="en" sz="1800" u="none" cap="none" strike="noStrike">
                          <a:solidFill>
                            <a:schemeClr val="dk1"/>
                          </a:solidFill>
                          <a:latin typeface="Arial Narrow"/>
                          <a:ea typeface="Arial Narrow"/>
                          <a:cs typeface="Arial Narrow"/>
                          <a:sym typeface="Arial Narrow"/>
                        </a:rPr>
                        <a:t>Summer 2</a:t>
                      </a:r>
                      <a:endParaRPr b="0" sz="1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442000">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latin typeface="Arial Narrow"/>
                          <a:ea typeface="Arial Narrow"/>
                          <a:cs typeface="Arial Narrow"/>
                          <a:sym typeface="Arial Narrow"/>
                        </a:rPr>
                        <a:t>General Themes </a:t>
                      </a:r>
                      <a:endParaRPr b="1"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All About 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Celebrations</a:t>
                      </a:r>
                      <a:endParaRPr b="1" sz="1100" u="none" cap="none" strike="noStrike">
                        <a:solidFill>
                          <a:srgbClr val="FF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500"/>
                        <a:buFont typeface="Amatic SC"/>
                        <a:buNone/>
                      </a:pPr>
                      <a:r>
                        <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To Infinity and Beyond!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The Land Before Time</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1" lang="en" sz="1100" u="none" cap="none" strike="noStrike">
                          <a:solidFill>
                            <a:srgbClr val="FF0000"/>
                          </a:solidFill>
                          <a:latin typeface="Arial Narrow"/>
                          <a:ea typeface="Arial Narrow"/>
                          <a:cs typeface="Arial Narrow"/>
                          <a:sym typeface="Arial Narrow"/>
                        </a:rPr>
                        <a:t>How does your Garden Grow?</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00000"/>
                        </a:lnSpc>
                        <a:spcBef>
                          <a:spcPts val="0"/>
                        </a:spcBef>
                        <a:spcAft>
                          <a:spcPts val="0"/>
                        </a:spcAft>
                        <a:buClr>
                          <a:schemeClr val="dk1"/>
                        </a:buClr>
                        <a:buSzPts val="1500"/>
                        <a:buFont typeface="Amatic SC"/>
                        <a:buNone/>
                      </a:pPr>
                      <a:r>
                        <a:rPr b="1" lang="en" sz="1100" u="none" cap="none" strike="noStrike">
                          <a:solidFill>
                            <a:srgbClr val="FF0000"/>
                          </a:solidFill>
                          <a:latin typeface="Arial Narrow"/>
                          <a:ea typeface="Arial Narrow"/>
                          <a:cs typeface="Arial Narrow"/>
                          <a:sym typeface="Arial Narrow"/>
                        </a:rPr>
                        <a:t>All Around the World!</a:t>
                      </a:r>
                      <a:endParaRPr b="1" sz="11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r h="3018425">
                <a:tc>
                  <a:txBody>
                    <a:bodyPr/>
                    <a:lstStyle/>
                    <a:p>
                      <a:pPr indent="0" lvl="0" marL="0" marR="0" rtl="0" algn="ctr">
                        <a:lnSpc>
                          <a:spcPct val="100000"/>
                        </a:lnSpc>
                        <a:spcBef>
                          <a:spcPts val="0"/>
                        </a:spcBef>
                        <a:spcAft>
                          <a:spcPts val="0"/>
                        </a:spcAft>
                        <a:buClr>
                          <a:srgbClr val="000000"/>
                        </a:buClr>
                        <a:buSzPts val="2700"/>
                        <a:buFont typeface="Arial"/>
                        <a:buNone/>
                      </a:pPr>
                      <a:r>
                        <a:rPr b="1" lang="en" sz="1400" u="none" cap="none" strike="noStrike">
                          <a:latin typeface="Arial Narrow"/>
                          <a:ea typeface="Arial Narrow"/>
                          <a:cs typeface="Arial Narrow"/>
                          <a:sym typeface="Arial Narrow"/>
                        </a:rPr>
                        <a:t>Literacy Vocabulary</a:t>
                      </a:r>
                      <a:endParaRPr sz="1100" u="none" cap="none" strike="noStrike"/>
                    </a:p>
                    <a:p>
                      <a:pPr indent="0" lvl="0" marL="0" marR="0" rtl="0" algn="ctr">
                        <a:lnSpc>
                          <a:spcPct val="100000"/>
                        </a:lnSpc>
                        <a:spcBef>
                          <a:spcPts val="0"/>
                        </a:spcBef>
                        <a:spcAft>
                          <a:spcPts val="0"/>
                        </a:spcAft>
                        <a:buClr>
                          <a:srgbClr val="000000"/>
                        </a:buClr>
                        <a:buSzPts val="2700"/>
                        <a:buFont typeface="Arial"/>
                        <a:buNone/>
                      </a:pPr>
                      <a:r>
                        <a:t/>
                      </a:r>
                      <a:endParaRPr b="1" sz="1400" u="none" cap="none" strike="noStrike">
                        <a:latin typeface="Arial Narrow"/>
                        <a:ea typeface="Arial Narrow"/>
                        <a:cs typeface="Arial Narrow"/>
                        <a:sym typeface="Arial Narrow"/>
                      </a:endParaRPr>
                    </a:p>
                    <a:p>
                      <a:pPr indent="-254000" lvl="0" marL="254000" marR="0" rtl="0" algn="l">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Comprehension</a:t>
                      </a:r>
                      <a:endParaRPr sz="1100" u="none" cap="none" strike="noStrike"/>
                    </a:p>
                    <a:p>
                      <a:pPr indent="0" lvl="0" marL="0" marR="0" rtl="0" algn="l">
                        <a:lnSpc>
                          <a:spcPct val="100000"/>
                        </a:lnSpc>
                        <a:spcBef>
                          <a:spcPts val="0"/>
                        </a:spcBef>
                        <a:spcAft>
                          <a:spcPts val="0"/>
                        </a:spcAft>
                        <a:buClr>
                          <a:schemeClr val="dk1"/>
                        </a:buClr>
                        <a:buSzPts val="1400"/>
                        <a:buFont typeface="Calibri"/>
                        <a:buNone/>
                      </a:pPr>
                      <a:r>
                        <a:t/>
                      </a:r>
                      <a:endParaRPr b="0" sz="1100" u="none" cap="none" strike="noStrike">
                        <a:latin typeface="Arial Narrow"/>
                        <a:ea typeface="Arial Narrow"/>
                        <a:cs typeface="Arial Narrow"/>
                        <a:sym typeface="Arial Narrow"/>
                      </a:endParaRPr>
                    </a:p>
                    <a:p>
                      <a:pPr indent="-215900" lvl="0" marL="215900" marR="0" rtl="0" algn="l">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Word Reading</a:t>
                      </a:r>
                      <a:endParaRPr sz="1100" u="none" cap="none" strike="noStrike"/>
                    </a:p>
                    <a:p>
                      <a:pPr indent="-127000" lvl="0" marL="215900" marR="0" rtl="0" algn="l">
                        <a:lnSpc>
                          <a:spcPct val="100000"/>
                        </a:lnSpc>
                        <a:spcBef>
                          <a:spcPts val="0"/>
                        </a:spcBef>
                        <a:spcAft>
                          <a:spcPts val="0"/>
                        </a:spcAft>
                        <a:buClr>
                          <a:schemeClr val="dk1"/>
                        </a:buClr>
                        <a:buSzPts val="1400"/>
                        <a:buFont typeface="Arial"/>
                        <a:buNone/>
                      </a:pPr>
                      <a:r>
                        <a:t/>
                      </a:r>
                      <a:endParaRPr b="0" sz="1100" u="none" cap="none" strike="noStrike">
                        <a:latin typeface="Arial Narrow"/>
                        <a:ea typeface="Arial Narrow"/>
                        <a:cs typeface="Arial Narrow"/>
                        <a:sym typeface="Arial Narrow"/>
                      </a:endParaRPr>
                    </a:p>
                    <a:p>
                      <a:pPr indent="-215900" lvl="0" marL="215900" marR="0" rtl="0" algn="l">
                        <a:lnSpc>
                          <a:spcPct val="100000"/>
                        </a:lnSpc>
                        <a:spcBef>
                          <a:spcPts val="0"/>
                        </a:spcBef>
                        <a:spcAft>
                          <a:spcPts val="0"/>
                        </a:spcAft>
                        <a:buClr>
                          <a:schemeClr val="dk1"/>
                        </a:buClr>
                        <a:buSzPts val="1400"/>
                        <a:buFont typeface="Arial"/>
                        <a:buChar char="•"/>
                      </a:pPr>
                      <a:r>
                        <a:rPr b="0" lang="en" sz="1100" u="none" cap="none" strike="noStrike">
                          <a:latin typeface="Arial Narrow"/>
                          <a:ea typeface="Arial Narrow"/>
                          <a:cs typeface="Arial Narrow"/>
                          <a:sym typeface="Arial Narrow"/>
                        </a:rPr>
                        <a:t>Writing</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700"/>
                        <a:buFont typeface="Arial"/>
                        <a:buNone/>
                      </a:pPr>
                      <a:r>
                        <a:t/>
                      </a:r>
                      <a:endParaRPr b="0" sz="11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Book</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Text</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Picture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Word</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Sound</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Rhyme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Poem</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Pinch</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Grip</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rPr lang="en" sz="800" u="none" cap="none" strike="noStrike">
                          <a:solidFill>
                            <a:schemeClr val="dk1"/>
                          </a:solidFill>
                          <a:latin typeface="Arial Narrow"/>
                          <a:ea typeface="Arial Narrow"/>
                          <a:cs typeface="Arial Narrow"/>
                          <a:sym typeface="Arial Narrow"/>
                        </a:rPr>
                        <a:t>Write</a:t>
                      </a:r>
                      <a:endParaRPr sz="1100" u="none" cap="none" strike="noStrike"/>
                    </a:p>
                    <a:p>
                      <a:pPr indent="0" lvl="0" marL="0" marR="0" rtl="0" algn="ctr">
                        <a:lnSpc>
                          <a:spcPct val="100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Character</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Setting</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Middle </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Ditty</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Rhyme </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Poem</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Grip</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Handwriting</a:t>
                      </a:r>
                      <a:endParaRPr sz="1100" u="none" cap="none" strike="noStrike"/>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60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Character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Setting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Predict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Favourite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Ditty</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Rhyme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Poem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Predict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Version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Checklist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Assess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Correct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Version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Checklist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Assess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Correct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15000"/>
                        </a:lnSpc>
                        <a:spcBef>
                          <a:spcPts val="0"/>
                        </a:spcBef>
                        <a:spcAft>
                          <a:spcPts val="0"/>
                        </a:spcAft>
                        <a:buClr>
                          <a:srgbClr val="000000"/>
                        </a:buClr>
                        <a:buSzPts val="800"/>
                        <a:buFont typeface="Arial"/>
                        <a:buNone/>
                      </a:pPr>
                      <a:r>
                        <a:t/>
                      </a:r>
                      <a:endParaRPr sz="800" u="none" cap="none" strike="noStrike">
                        <a:solidFill>
                          <a:schemeClr val="dk1"/>
                        </a:solidFill>
                        <a:latin typeface="Arial Narrow"/>
                        <a:ea typeface="Arial Narrow"/>
                        <a:cs typeface="Arial Narrow"/>
                        <a:sym typeface="Arial Narrow"/>
                      </a:endParaRPr>
                    </a:p>
                    <a:p>
                      <a:pPr indent="0" lvl="0" marL="0" marR="0" rtl="0" algn="ctr">
                        <a:lnSpc>
                          <a:spcPct val="107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Review</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Compare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Beginning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Build up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Problem</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Resolution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Ending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Fred Talk</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Special Friends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Capital letter</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Finger space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Full stop</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Sentence</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Retelling</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Version</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Checklist</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Assess</a:t>
                      </a:r>
                      <a:endParaRPr sz="1100" u="none" cap="none" strike="noStrike"/>
                    </a:p>
                    <a:p>
                      <a:pPr indent="0" lvl="0" marL="0" marR="0" rtl="0" algn="ctr">
                        <a:lnSpc>
                          <a:spcPct val="115000"/>
                        </a:lnSpc>
                        <a:spcBef>
                          <a:spcPts val="0"/>
                        </a:spcBef>
                        <a:spcAft>
                          <a:spcPts val="0"/>
                        </a:spcAft>
                        <a:buClr>
                          <a:srgbClr val="000000"/>
                        </a:buClr>
                        <a:buSzPts val="800"/>
                        <a:buFont typeface="Arial"/>
                        <a:buNone/>
                      </a:pPr>
                      <a:r>
                        <a:rPr lang="en" sz="800" u="none" cap="none" strike="noStrike">
                          <a:solidFill>
                            <a:schemeClr val="dk1"/>
                          </a:solidFill>
                          <a:latin typeface="Arial Narrow"/>
                          <a:ea typeface="Arial Narrow"/>
                          <a:cs typeface="Arial Narrow"/>
                          <a:sym typeface="Arial Narrow"/>
                        </a:rPr>
                        <a:t>Correct</a:t>
                      </a:r>
                      <a:endParaRPr sz="1100" u="none" cap="none" strike="noStrike"/>
                    </a:p>
                    <a:p>
                      <a:pPr indent="0" lvl="0" marL="0" marR="0" rtl="0" algn="ctr">
                        <a:lnSpc>
                          <a:spcPct val="107000"/>
                        </a:lnSpc>
                        <a:spcBef>
                          <a:spcPts val="0"/>
                        </a:spcBef>
                        <a:spcAft>
                          <a:spcPts val="0"/>
                        </a:spcAft>
                        <a:buClr>
                          <a:schemeClr val="dk1"/>
                        </a:buClr>
                        <a:buSzPts val="800"/>
                        <a:buFont typeface="Calibri"/>
                        <a:buNone/>
                      </a:pPr>
                      <a:r>
                        <a:t/>
                      </a:r>
                      <a:endParaRPr sz="800" u="none" cap="none" strike="noStrike">
                        <a:solidFill>
                          <a:schemeClr val="dk1"/>
                        </a:solidFill>
                        <a:latin typeface="Arial Narrow"/>
                        <a:ea typeface="Arial Narrow"/>
                        <a:cs typeface="Arial Narrow"/>
                        <a:sym typeface="Arial Narrow"/>
                      </a:endParaRPr>
                    </a:p>
                  </a:txBody>
                  <a:tcPr marT="0" marB="0" marR="51425" marL="5142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BFBFBF"/>
                    </a:solidFill>
                  </a:tcPr>
                </a:tc>
              </a:tr>
            </a:tbl>
          </a:graphicData>
        </a:graphic>
      </p:graphicFrame>
      <p:pic>
        <p:nvPicPr>
          <p:cNvPr descr="Graphical user interface, website&#10;&#10;Description automatically generated" id="83" name="Google Shape;83;p15">
            <a:hlinkClick/>
          </p:cNvPr>
          <p:cNvPicPr preferRelativeResize="0"/>
          <p:nvPr/>
        </p:nvPicPr>
        <p:blipFill rotWithShape="1">
          <a:blip r:embed="rId3">
            <a:alphaModFix/>
          </a:blip>
          <a:srcRect b="77190" l="25022" r="69788" t="10743"/>
          <a:stretch/>
        </p:blipFill>
        <p:spPr>
          <a:xfrm>
            <a:off x="554752" y="281417"/>
            <a:ext cx="683683" cy="845397"/>
          </a:xfrm>
          <a:prstGeom prst="rect">
            <a:avLst/>
          </a:prstGeom>
          <a:noFill/>
          <a:ln>
            <a:noFill/>
          </a:ln>
        </p:spPr>
      </p:pic>
      <p:sp>
        <p:nvSpPr>
          <p:cNvPr id="84" name="Google Shape;84;p15"/>
          <p:cNvSpPr txBox="1"/>
          <p:nvPr/>
        </p:nvSpPr>
        <p:spPr>
          <a:xfrm>
            <a:off x="766274" y="-218001"/>
            <a:ext cx="7886700" cy="848100"/>
          </a:xfrm>
          <a:prstGeom prst="rect">
            <a:avLst/>
          </a:prstGeom>
          <a:noFill/>
          <a:ln>
            <a:noFill/>
          </a:ln>
        </p:spPr>
        <p:txBody>
          <a:bodyPr anchorCtr="0" anchor="b" bIns="34275" lIns="68575" spcFirstLastPara="1" rIns="68575" wrap="square" tIns="34275">
            <a:normAutofit/>
          </a:bodyPr>
          <a:lstStyle/>
          <a:p>
            <a:pPr indent="0" lvl="0" marL="0" marR="0" rtl="0" algn="ctr">
              <a:lnSpc>
                <a:spcPct val="90000"/>
              </a:lnSpc>
              <a:spcBef>
                <a:spcPts val="0"/>
              </a:spcBef>
              <a:spcAft>
                <a:spcPts val="0"/>
              </a:spcAft>
              <a:buClr>
                <a:schemeClr val="dk1"/>
              </a:buClr>
              <a:buSzPts val="1500"/>
              <a:buFont typeface="Amatic SC"/>
              <a:buNone/>
            </a:pPr>
            <a:r>
              <a:rPr b="0" i="0" lang="en" sz="1500" u="none" cap="none" strike="noStrike">
                <a:solidFill>
                  <a:schemeClr val="dk1"/>
                </a:solidFill>
                <a:latin typeface="Arial Narrow"/>
                <a:ea typeface="Arial Narrow"/>
                <a:cs typeface="Arial Narrow"/>
                <a:sym typeface="Arial Narrow"/>
              </a:rPr>
              <a:t>Reception Long Term Plan : OUR LITERACY VOCABULARY</a:t>
            </a:r>
            <a:endParaRPr b="0" i="0" sz="1500" u="none" cap="none" strike="noStrike">
              <a:solidFill>
                <a:schemeClr val="dk1"/>
              </a:solidFill>
              <a:latin typeface="Arial Narrow"/>
              <a:ea typeface="Arial Narrow"/>
              <a:cs typeface="Arial Narrow"/>
              <a:sym typeface="Arial Narrow"/>
            </a:endParaRPr>
          </a:p>
        </p:txBody>
      </p:sp>
      <p:pic>
        <p:nvPicPr>
          <p:cNvPr descr="Logo&#10;&#10;Description automatically generated with medium confidence" id="85" name="Google Shape;85;p15"/>
          <p:cNvPicPr preferRelativeResize="0"/>
          <p:nvPr/>
        </p:nvPicPr>
        <p:blipFill rotWithShape="1">
          <a:blip r:embed="rId4">
            <a:alphaModFix/>
          </a:blip>
          <a:srcRect b="0" l="0" r="0" t="0"/>
          <a:stretch/>
        </p:blipFill>
        <p:spPr>
          <a:xfrm>
            <a:off x="972104" y="3466180"/>
            <a:ext cx="353919" cy="353919"/>
          </a:xfrm>
          <a:prstGeom prst="rect">
            <a:avLst/>
          </a:prstGeom>
          <a:noFill/>
          <a:ln>
            <a:noFill/>
          </a:ln>
        </p:spPr>
      </p:pic>
      <p:pic>
        <p:nvPicPr>
          <p:cNvPr id="86" name="Google Shape;86;p15"/>
          <p:cNvPicPr preferRelativeResize="0"/>
          <p:nvPr/>
        </p:nvPicPr>
        <p:blipFill rotWithShape="1">
          <a:blip r:embed="rId5">
            <a:alphaModFix/>
          </a:blip>
          <a:srcRect b="0" l="0" r="0" t="0"/>
          <a:stretch/>
        </p:blipFill>
        <p:spPr>
          <a:xfrm>
            <a:off x="1537890" y="1347809"/>
            <a:ext cx="189668" cy="201200"/>
          </a:xfrm>
          <a:prstGeom prst="rect">
            <a:avLst/>
          </a:prstGeom>
          <a:noFill/>
          <a:ln>
            <a:noFill/>
          </a:ln>
        </p:spPr>
      </p:pic>
      <p:pic>
        <p:nvPicPr>
          <p:cNvPr descr="A group of balloons&#10;&#10;Description automatically generated with low confidence" id="87" name="Google Shape;87;p15"/>
          <p:cNvPicPr preferRelativeResize="0"/>
          <p:nvPr/>
        </p:nvPicPr>
        <p:blipFill rotWithShape="1">
          <a:blip r:embed="rId6">
            <a:alphaModFix/>
          </a:blip>
          <a:srcRect b="0" l="0" r="0" t="0"/>
          <a:stretch/>
        </p:blipFill>
        <p:spPr>
          <a:xfrm>
            <a:off x="2788039" y="1347809"/>
            <a:ext cx="194815" cy="314749"/>
          </a:xfrm>
          <a:prstGeom prst="rect">
            <a:avLst/>
          </a:prstGeom>
          <a:noFill/>
          <a:ln>
            <a:noFill/>
          </a:ln>
        </p:spPr>
      </p:pic>
      <p:pic>
        <p:nvPicPr>
          <p:cNvPr descr="A picture containing shape&#10;&#10;Description automatically generated" id="88" name="Google Shape;88;p15"/>
          <p:cNvPicPr preferRelativeResize="0"/>
          <p:nvPr/>
        </p:nvPicPr>
        <p:blipFill rotWithShape="1">
          <a:blip r:embed="rId7">
            <a:alphaModFix/>
          </a:blip>
          <a:srcRect b="0" l="0" r="0" t="0"/>
          <a:stretch/>
        </p:blipFill>
        <p:spPr>
          <a:xfrm>
            <a:off x="4070020" y="1539988"/>
            <a:ext cx="267600" cy="219655"/>
          </a:xfrm>
          <a:prstGeom prst="rect">
            <a:avLst/>
          </a:prstGeom>
          <a:noFill/>
          <a:ln>
            <a:noFill/>
          </a:ln>
        </p:spPr>
      </p:pic>
      <p:pic>
        <p:nvPicPr>
          <p:cNvPr descr="A picture containing shape&#10;&#10;Description automatically generated" id="89" name="Google Shape;89;p15"/>
          <p:cNvPicPr preferRelativeResize="0"/>
          <p:nvPr/>
        </p:nvPicPr>
        <p:blipFill rotWithShape="1">
          <a:blip r:embed="rId8">
            <a:alphaModFix/>
          </a:blip>
          <a:srcRect b="0" l="0" r="0" t="0"/>
          <a:stretch/>
        </p:blipFill>
        <p:spPr>
          <a:xfrm>
            <a:off x="5240749" y="1515985"/>
            <a:ext cx="354408" cy="219659"/>
          </a:xfrm>
          <a:prstGeom prst="rect">
            <a:avLst/>
          </a:prstGeom>
          <a:noFill/>
          <a:ln>
            <a:noFill/>
          </a:ln>
        </p:spPr>
      </p:pic>
      <p:pic>
        <p:nvPicPr>
          <p:cNvPr id="90" name="Google Shape;90;p15"/>
          <p:cNvPicPr preferRelativeResize="0"/>
          <p:nvPr/>
        </p:nvPicPr>
        <p:blipFill rotWithShape="1">
          <a:blip r:embed="rId9">
            <a:alphaModFix/>
          </a:blip>
          <a:srcRect b="0" l="0" r="0" t="0"/>
          <a:stretch/>
        </p:blipFill>
        <p:spPr>
          <a:xfrm rot="755737">
            <a:off x="6340755" y="1394426"/>
            <a:ext cx="372058" cy="221515"/>
          </a:xfrm>
          <a:prstGeom prst="rect">
            <a:avLst/>
          </a:prstGeom>
          <a:noFill/>
          <a:ln>
            <a:noFill/>
          </a:ln>
        </p:spPr>
      </p:pic>
      <p:pic>
        <p:nvPicPr>
          <p:cNvPr descr="A picture containing diagram&#10;&#10;Description automatically generated" id="91" name="Google Shape;91;p15"/>
          <p:cNvPicPr preferRelativeResize="0"/>
          <p:nvPr/>
        </p:nvPicPr>
        <p:blipFill rotWithShape="1">
          <a:blip r:embed="rId10">
            <a:alphaModFix/>
          </a:blip>
          <a:srcRect b="0" l="0" r="0" t="0"/>
          <a:stretch/>
        </p:blipFill>
        <p:spPr>
          <a:xfrm rot="-1098563">
            <a:off x="7661602" y="1452486"/>
            <a:ext cx="400428" cy="229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graphicFrame>
        <p:nvGraphicFramePr>
          <p:cNvPr id="97" name="Google Shape;97;p16"/>
          <p:cNvGraphicFramePr/>
          <p:nvPr/>
        </p:nvGraphicFramePr>
        <p:xfrm>
          <a:off x="148284" y="552297"/>
          <a:ext cx="3000000" cy="3000000"/>
        </p:xfrm>
        <a:graphic>
          <a:graphicData uri="http://schemas.openxmlformats.org/drawingml/2006/table">
            <a:tbl>
              <a:tblPr bandRow="1" firstRow="1">
                <a:noFill/>
                <a:tableStyleId>{5D0A2348-54C2-46B5-991F-4D1E0CC81505}</a:tableStyleId>
              </a:tblPr>
              <a:tblGrid>
                <a:gridCol w="1150700"/>
                <a:gridCol w="7696750"/>
              </a:tblGrid>
              <a:tr h="52362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Literacy</a:t>
                      </a:r>
                      <a:endParaRPr sz="1100" u="none" cap="none" strike="noStrike"/>
                    </a:p>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EYFS into KS1 continued</a:t>
                      </a:r>
                      <a:endParaRPr b="0" sz="14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844000">
                <a:tc>
                  <a:txBody>
                    <a:bodyPr/>
                    <a:lstStyle/>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chemeClr val="dk1"/>
                        </a:buClr>
                        <a:buSzPts val="1400"/>
                        <a:buFont typeface="Calibri"/>
                        <a:buNone/>
                      </a:pPr>
                      <a:r>
                        <a:t/>
                      </a:r>
                      <a:endParaRPr b="1"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chemeClr val="dk1"/>
                        </a:buClr>
                        <a:buSzPts val="1400"/>
                        <a:buFont typeface="Arial"/>
                        <a:buNone/>
                      </a:pPr>
                      <a:r>
                        <a:rPr b="0" lang="en" sz="1100" u="none" cap="none" strike="noStrike">
                          <a:latin typeface="Arial Narrow"/>
                          <a:ea typeface="Arial Narrow"/>
                          <a:cs typeface="Arial Narrow"/>
                          <a:sym typeface="Arial Narrow"/>
                        </a:rPr>
                        <a:t>Writing</a:t>
                      </a:r>
                      <a:endParaRPr sz="1100" u="none" cap="none" strike="noStrike"/>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matic SC"/>
                        <a:ea typeface="Amatic SC"/>
                        <a:cs typeface="Amatic SC"/>
                        <a:sym typeface="Amatic SC"/>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900" u="sng" cap="none" strike="noStrike">
                          <a:latin typeface="Arial Narrow"/>
                          <a:ea typeface="Arial Narrow"/>
                          <a:cs typeface="Arial Narrow"/>
                          <a:sym typeface="Arial Narrow"/>
                        </a:rPr>
                        <a:t>English:</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Reading should be taught alongside spelling, so that pupils understand that they can read back words they have spelt. Pupils should be shown how to segment spoken words into individual phonemes and then how to represent the phonemes by the appropriate grapheme(s). It is important to recognise that phoneme-grapheme correspondences (which underpin spelling) are more variable than grapheme-phoneme correspondences (which underpin reading). For this reason, pupils need to do much more word-specific rehearsal for spelling than for reading. At this stage pupils will be spelling some words in a phonically plausible way, even if sometimes incorrectly. Misspellings of words that pupils have been taught to spell should be corrected; other misspelt words should be used to teach pupils about alternative ways of representing those sounds. Writing simple dictated sentences that include words taught so far gives pupils opportunities to apply and practise their spelling.</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b="1" sz="900" u="sng"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be taught to (transcription):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spell: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words containing each of the 40+ phonemes already taught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common exception words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the days of the week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name the letters of the alphabet: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naming the letters of the alphabet in order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using letter names to distinguish between alternative spellings of the same sound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add prefixes and suffixes: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using the spelling rule for adding –s or –es as the plural marker for nouns and the third person singular marker for verbs</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using the prefix un–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using –ing, –ed, –er and –est where no change is needed in the spelling of root words [for example, helping, helped, helper, eating, quicker, quickest)</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apply simple spelling rules and guidance, as listed in English Appendix 1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write from memory simple sentences dictated by the teacher that include words using the GPCs and common exception words taught so far.</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t/>
                      </a:r>
                      <a:endParaRPr b="1" sz="900" u="sng"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pic>
        <p:nvPicPr>
          <p:cNvPr descr="Graphical user interface, website&#10;&#10;Description automatically generated" id="98" name="Google Shape;98;p16">
            <a:hlinkClick/>
          </p:cNvPr>
          <p:cNvPicPr preferRelativeResize="0"/>
          <p:nvPr/>
        </p:nvPicPr>
        <p:blipFill rotWithShape="1">
          <a:blip r:embed="rId3">
            <a:alphaModFix/>
          </a:blip>
          <a:srcRect b="77189" l="25022" r="69787" t="10743"/>
          <a:stretch/>
        </p:blipFill>
        <p:spPr>
          <a:xfrm>
            <a:off x="418994" y="183307"/>
            <a:ext cx="589478" cy="737980"/>
          </a:xfrm>
          <a:prstGeom prst="rect">
            <a:avLst/>
          </a:prstGeom>
          <a:noFill/>
          <a:ln>
            <a:noFill/>
          </a:ln>
        </p:spPr>
      </p:pic>
      <p:pic>
        <p:nvPicPr>
          <p:cNvPr descr="Logo&#10;&#10;Description automatically generated with medium confidence" id="99" name="Google Shape;99;p16"/>
          <p:cNvPicPr preferRelativeResize="0"/>
          <p:nvPr/>
        </p:nvPicPr>
        <p:blipFill rotWithShape="1">
          <a:blip r:embed="rId4">
            <a:alphaModFix/>
          </a:blip>
          <a:srcRect b="0" l="0" r="0" t="0"/>
          <a:stretch/>
        </p:blipFill>
        <p:spPr>
          <a:xfrm>
            <a:off x="418994" y="2705928"/>
            <a:ext cx="737981" cy="7379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graphicFrame>
        <p:nvGraphicFramePr>
          <p:cNvPr id="105" name="Google Shape;105;p17"/>
          <p:cNvGraphicFramePr/>
          <p:nvPr/>
        </p:nvGraphicFramePr>
        <p:xfrm>
          <a:off x="148283" y="321212"/>
          <a:ext cx="3000000" cy="3000000"/>
        </p:xfrm>
        <a:graphic>
          <a:graphicData uri="http://schemas.openxmlformats.org/drawingml/2006/table">
            <a:tbl>
              <a:tblPr bandRow="1" firstRow="1">
                <a:noFill/>
                <a:tableStyleId>{5D0A2348-54C2-46B5-991F-4D1E0CC81505}</a:tableStyleId>
              </a:tblPr>
              <a:tblGrid>
                <a:gridCol w="1150700"/>
                <a:gridCol w="7696750"/>
              </a:tblGrid>
              <a:tr h="52362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34300" marB="34300" marR="68600" marL="68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Literacy</a:t>
                      </a:r>
                      <a:endParaRPr sz="1100" u="none" cap="none" strike="noStrike"/>
                    </a:p>
                    <a:p>
                      <a:pPr indent="0" lvl="0" marL="0" marR="0" rtl="0" algn="ctr">
                        <a:lnSpc>
                          <a:spcPct val="100000"/>
                        </a:lnSpc>
                        <a:spcBef>
                          <a:spcPts val="0"/>
                        </a:spcBef>
                        <a:spcAft>
                          <a:spcPts val="0"/>
                        </a:spcAft>
                        <a:buClr>
                          <a:srgbClr val="000000"/>
                        </a:buClr>
                        <a:buSzPts val="2100"/>
                        <a:buFont typeface="Arial"/>
                        <a:buNone/>
                      </a:pPr>
                      <a:r>
                        <a:rPr b="0" lang="en" sz="1400" u="none" cap="none" strike="noStrike">
                          <a:solidFill>
                            <a:srgbClr val="FF0000"/>
                          </a:solidFill>
                          <a:latin typeface="Arial Narrow"/>
                          <a:ea typeface="Arial Narrow"/>
                          <a:cs typeface="Arial Narrow"/>
                          <a:sym typeface="Arial Narrow"/>
                        </a:rPr>
                        <a:t>EYFS into KS1 continued</a:t>
                      </a:r>
                      <a:endParaRPr b="0" sz="1400" u="none" cap="none" strike="noStrike">
                        <a:solidFill>
                          <a:srgbClr val="FF0000"/>
                        </a:solidFill>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844000">
                <a:tc>
                  <a:txBody>
                    <a:bodyPr/>
                    <a:lstStyle/>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Calibri"/>
                        <a:buNone/>
                      </a:pPr>
                      <a:r>
                        <a:t/>
                      </a:r>
                      <a:endParaRPr b="1"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Arial"/>
                        <a:buNone/>
                      </a:pPr>
                      <a:r>
                        <a:rPr b="0" lang="en" sz="1100" u="none" cap="none" strike="noStrike">
                          <a:latin typeface="Arial Narrow"/>
                          <a:ea typeface="Arial Narrow"/>
                          <a:cs typeface="Arial Narrow"/>
                          <a:sym typeface="Arial Narrow"/>
                        </a:rPr>
                        <a:t>Writing</a:t>
                      </a:r>
                      <a:endParaRPr sz="1100" u="none" cap="none" strike="noStrike"/>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200"/>
                        <a:buFont typeface="Arial"/>
                        <a:buNone/>
                      </a:pPr>
                      <a:r>
                        <a:t/>
                      </a:r>
                      <a:endParaRPr b="0" sz="1200" u="none"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8D8D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900" u="sng" cap="none" strike="noStrike">
                          <a:latin typeface="Arial Narrow"/>
                          <a:ea typeface="Arial Narrow"/>
                          <a:cs typeface="Arial Narrow"/>
                          <a:sym typeface="Arial Narrow"/>
                        </a:rPr>
                        <a:t>English:</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understand, through demonstration, the skills and processes essential to writing: that is, thinking aloud as they collect ideas, drafting, and re-reading to check their meaning is clear</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be taught to (composition):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write sentences by: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saying out loud what they are going to write about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composing a sentence orally before writing it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sequencing sentences to form short narratives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re-reading what they have written to check that it makes sense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discuss what they have written with the teacher or other pupils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read aloud their writing clearly enough to be heard by their peers and the teacher</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be taught to recognise sentence boundaries in spoken sentences and to use the vocabulary listed in English Appendix 2 (‘Terminology for pupils’) when their writing is discussed. Pupils should begin to use some of the distinctive features of Standard English in their writing. </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p>
                    <a:p>
                      <a:pPr indent="0" lvl="0" marL="0" marR="0" rtl="0" algn="l">
                        <a:lnSpc>
                          <a:spcPct val="100000"/>
                        </a:lnSpc>
                        <a:spcBef>
                          <a:spcPts val="0"/>
                        </a:spcBef>
                        <a:spcAft>
                          <a:spcPts val="0"/>
                        </a:spcAft>
                        <a:buClr>
                          <a:srgbClr val="000000"/>
                        </a:buClr>
                        <a:buSzPts val="1200"/>
                        <a:buFont typeface="Arial"/>
                        <a:buNone/>
                      </a:pPr>
                      <a:r>
                        <a:rPr lang="en" sz="900" u="none" cap="none" strike="noStrike">
                          <a:latin typeface="Arial Narrow"/>
                          <a:ea typeface="Arial Narrow"/>
                          <a:cs typeface="Arial Narrow"/>
                          <a:sym typeface="Arial Narrow"/>
                        </a:rPr>
                        <a:t>Pupils should be taught to (vocabulary, grammar and punctuation):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develop their understanding of the concepts set out in English Appendix 2 by: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leaving spaces between words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joining words and joining clauses using and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beginning to punctuate sentences using a capital letter and a full stop, question mark or exclamation mark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using a capital letter for names of people, places, the days of the week, and the personal pronoun ‘I’ </a:t>
                      </a:r>
                      <a:endParaRPr sz="1100" u="none" cap="none" strike="noStrike"/>
                    </a:p>
                    <a:p>
                      <a:pPr indent="-127000" lvl="0" marL="127000" marR="0" rtl="0" algn="l">
                        <a:lnSpc>
                          <a:spcPct val="100000"/>
                        </a:lnSpc>
                        <a:spcBef>
                          <a:spcPts val="0"/>
                        </a:spcBef>
                        <a:spcAft>
                          <a:spcPts val="0"/>
                        </a:spcAft>
                        <a:buClr>
                          <a:srgbClr val="000000"/>
                        </a:buClr>
                        <a:buSzPts val="1200"/>
                        <a:buFont typeface="Noto Sans"/>
                        <a:buChar char="⮚"/>
                      </a:pPr>
                      <a:r>
                        <a:rPr lang="en" sz="900" u="none" cap="none" strike="noStrike">
                          <a:latin typeface="Arial Narrow"/>
                          <a:ea typeface="Arial Narrow"/>
                          <a:cs typeface="Arial Narrow"/>
                          <a:sym typeface="Arial Narrow"/>
                        </a:rPr>
                        <a:t>learning the grammar for year 1 in English Appendix 2 </a:t>
                      </a:r>
                      <a:endParaRPr sz="1100" u="none" cap="none" strike="noStrike"/>
                    </a:p>
                    <a:p>
                      <a:pPr indent="-127000" lvl="0" marL="127000" marR="0" rtl="0" algn="l">
                        <a:lnSpc>
                          <a:spcPct val="100000"/>
                        </a:lnSpc>
                        <a:spcBef>
                          <a:spcPts val="0"/>
                        </a:spcBef>
                        <a:spcAft>
                          <a:spcPts val="0"/>
                        </a:spcAft>
                        <a:buClr>
                          <a:srgbClr val="000000"/>
                        </a:buClr>
                        <a:buSzPts val="1200"/>
                        <a:buFont typeface="Arial"/>
                        <a:buChar char="•"/>
                      </a:pPr>
                      <a:r>
                        <a:rPr lang="en" sz="900" u="none" cap="none" strike="noStrike">
                          <a:latin typeface="Arial Narrow"/>
                          <a:ea typeface="Arial Narrow"/>
                          <a:cs typeface="Arial Narrow"/>
                          <a:sym typeface="Arial Narrow"/>
                        </a:rPr>
                        <a:t>use the grammatical terminology in English Appendix 2 in discussing their writing.</a:t>
                      </a:r>
                      <a:endParaRPr sz="1100" u="none" cap="none" strike="noStrike"/>
                    </a:p>
                    <a:p>
                      <a:pPr indent="0" lvl="0" marL="0" marR="0" rtl="0" algn="l">
                        <a:lnSpc>
                          <a:spcPct val="100000"/>
                        </a:lnSpc>
                        <a:spcBef>
                          <a:spcPts val="0"/>
                        </a:spcBef>
                        <a:spcAft>
                          <a:spcPts val="0"/>
                        </a:spcAft>
                        <a:buClr>
                          <a:srgbClr val="000000"/>
                        </a:buClr>
                        <a:buSzPts val="1200"/>
                        <a:buFont typeface="Arial"/>
                        <a:buNone/>
                      </a:pPr>
                      <a:r>
                        <a:t/>
                      </a:r>
                      <a:endParaRPr sz="900" u="none" cap="none" strike="noStrike">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t/>
                      </a:r>
                      <a:endParaRPr b="1" sz="900" u="sng" cap="none" strike="noStrike">
                        <a:latin typeface="Arial Narrow"/>
                        <a:ea typeface="Arial Narrow"/>
                        <a:cs typeface="Arial Narrow"/>
                        <a:sym typeface="Arial Narrow"/>
                      </a:endParaRPr>
                    </a:p>
                  </a:txBody>
                  <a:tcPr marT="34300" marB="34300" marR="68600" marL="686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pic>
        <p:nvPicPr>
          <p:cNvPr descr="Logo&#10;&#10;Description automatically generated with medium confidence" id="106" name="Google Shape;106;p17"/>
          <p:cNvPicPr preferRelativeResize="0"/>
          <p:nvPr/>
        </p:nvPicPr>
        <p:blipFill rotWithShape="1">
          <a:blip r:embed="rId3">
            <a:alphaModFix/>
          </a:blip>
          <a:srcRect b="0" l="0" r="0" t="0"/>
          <a:stretch/>
        </p:blipFill>
        <p:spPr>
          <a:xfrm>
            <a:off x="418994" y="2720837"/>
            <a:ext cx="737981" cy="737981"/>
          </a:xfrm>
          <a:prstGeom prst="rect">
            <a:avLst/>
          </a:prstGeom>
          <a:noFill/>
          <a:ln>
            <a:noFill/>
          </a:ln>
        </p:spPr>
      </p:pic>
      <p:pic>
        <p:nvPicPr>
          <p:cNvPr descr="Graphical user interface, website&#10;&#10;Description automatically generated" id="107" name="Google Shape;107;p17">
            <a:hlinkClick/>
          </p:cNvPr>
          <p:cNvPicPr preferRelativeResize="0"/>
          <p:nvPr/>
        </p:nvPicPr>
        <p:blipFill rotWithShape="1">
          <a:blip r:embed="rId4">
            <a:alphaModFix/>
          </a:blip>
          <a:srcRect b="77189" l="25022" r="69787" t="10743"/>
          <a:stretch/>
        </p:blipFill>
        <p:spPr>
          <a:xfrm>
            <a:off x="350662" y="67973"/>
            <a:ext cx="588586" cy="73798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