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Amatic SC"/>
      <p:regular r:id="rId12"/>
      <p:bold r:id="rId13"/>
    </p:embeddedFont>
    <p:embeddedFont>
      <p:font typeface="Arial Narrow"/>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37FB96-32E6-42B1-9759-94D3E518CED4}">
  <a:tblStyle styleId="{6037FB96-32E6-42B1-9759-94D3E518CED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AmaticSC-bold.fntdata"/><Relationship Id="rId12"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ArialNarrow-bold.fntdata"/><Relationship Id="rId14" Type="http://schemas.openxmlformats.org/officeDocument/2006/relationships/font" Target="fonts/ArialNarrow-regular.fntdata"/><Relationship Id="rId17" Type="http://schemas.openxmlformats.org/officeDocument/2006/relationships/font" Target="fonts/ArialNarrow-boldItalic.fntdata"/><Relationship Id="rId16" Type="http://schemas.openxmlformats.org/officeDocument/2006/relationships/font" Target="fonts/ArialNarrow-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1a381c4a20_0_0: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g31a381c4a20_0_0: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g31a381c4a20_0_0: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1a381c4a20_0_27: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g31a381c4a20_0_27: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g31a381c4a20_0_27: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a381c4a20_0_54: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g31a381c4a20_0_54: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a381c4a20_0_67: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31a381c4a20_0_67: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31a381c4a20_0_67: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1a381c4a20_0_75: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31a381c4a20_0_75: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31a381c4a20_0_75: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10"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10"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 Id="rId10"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txBox="1"/>
          <p:nvPr/>
        </p:nvSpPr>
        <p:spPr>
          <a:xfrm>
            <a:off x="628650" y="-547381"/>
            <a:ext cx="7886700" cy="8481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1500"/>
              <a:buFont typeface="Amatic SC"/>
              <a:buNone/>
            </a:pPr>
            <a:r>
              <a:rPr b="0" i="0" lang="en" sz="1500" u="none" cap="none" strike="noStrike">
                <a:solidFill>
                  <a:schemeClr val="dk1"/>
                </a:solidFill>
                <a:latin typeface="Arial Narrow"/>
                <a:ea typeface="Arial Narrow"/>
                <a:cs typeface="Arial Narrow"/>
                <a:sym typeface="Arial Narrow"/>
              </a:rPr>
              <a:t>Reception Long Term Plan : OUR LITERACY MILESTONES</a:t>
            </a:r>
            <a:endParaRPr b="0" i="0" sz="1500" u="none" cap="none" strike="noStrike">
              <a:solidFill>
                <a:schemeClr val="dk1"/>
              </a:solidFill>
              <a:latin typeface="Arial Narrow"/>
              <a:ea typeface="Arial Narrow"/>
              <a:cs typeface="Arial Narrow"/>
              <a:sym typeface="Arial Narrow"/>
            </a:endParaRPr>
          </a:p>
        </p:txBody>
      </p:sp>
      <p:graphicFrame>
        <p:nvGraphicFramePr>
          <p:cNvPr id="56" name="Google Shape;56;p13"/>
          <p:cNvGraphicFramePr/>
          <p:nvPr/>
        </p:nvGraphicFramePr>
        <p:xfrm>
          <a:off x="121562" y="268763"/>
          <a:ext cx="3000000" cy="3000000"/>
        </p:xfrm>
        <a:graphic>
          <a:graphicData uri="http://schemas.openxmlformats.org/drawingml/2006/table">
            <a:tbl>
              <a:tblPr bandRow="1" firstRow="1">
                <a:noFill/>
                <a:tableStyleId>{6037FB96-32E6-42B1-9759-94D3E518CED4}</a:tableStyleId>
              </a:tblPr>
              <a:tblGrid>
                <a:gridCol w="1235150"/>
                <a:gridCol w="1220450"/>
                <a:gridCol w="1264675"/>
                <a:gridCol w="1255025"/>
                <a:gridCol w="1278375"/>
                <a:gridCol w="1290725"/>
                <a:gridCol w="1303075"/>
              </a:tblGrid>
              <a:tr h="36110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Autumn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7F7F7F"/>
                        </a:buClr>
                        <a:buSzPts val="2100"/>
                        <a:buFont typeface="Amatic SC"/>
                        <a:buNone/>
                      </a:pPr>
                      <a:r>
                        <a:rPr b="0" lang="en" sz="1800" u="none" cap="none" strike="noStrike">
                          <a:solidFill>
                            <a:schemeClr val="dk1"/>
                          </a:solidFill>
                          <a:latin typeface="Arial Narrow"/>
                          <a:ea typeface="Arial Narrow"/>
                          <a:cs typeface="Arial Narrow"/>
                          <a:sym typeface="Arial Narrow"/>
                        </a:rPr>
                        <a:t>Autumn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Spring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Spring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Summer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Summer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313400">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200"/>
                        <a:buFont typeface="Arial"/>
                        <a:buNone/>
                      </a:pPr>
                      <a:r>
                        <a:rPr b="1" lang="en" sz="1100" u="none" cap="none" strike="noStrike">
                          <a:latin typeface="Arial Narrow"/>
                          <a:ea typeface="Arial Narrow"/>
                          <a:cs typeface="Arial Narrow"/>
                          <a:sym typeface="Arial Narrow"/>
                        </a:rPr>
                        <a:t>General Themes </a:t>
                      </a:r>
                      <a:endParaRPr b="1" sz="11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200"/>
                        <a:buFont typeface="Arial"/>
                        <a:buNone/>
                      </a:pPr>
                      <a:r>
                        <a:rPr b="1" lang="en" sz="1100" u="none" cap="none" strike="noStrike">
                          <a:solidFill>
                            <a:srgbClr val="FF0000"/>
                          </a:solidFill>
                          <a:latin typeface="Arial Narrow"/>
                          <a:ea typeface="Arial Narrow"/>
                          <a:cs typeface="Arial Narrow"/>
                          <a:sym typeface="Arial Narrow"/>
                        </a:rPr>
                        <a:t>All about 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200"/>
                        <a:buFont typeface="Amatic SC"/>
                        <a:buNone/>
                      </a:pPr>
                      <a:r>
                        <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200"/>
                        <a:buFont typeface="Amatic SC"/>
                        <a:buNone/>
                      </a:pPr>
                      <a:r>
                        <a:rPr b="1" lang="en" sz="1100" u="none" cap="none" strike="noStrike">
                          <a:solidFill>
                            <a:srgbClr val="FF0000"/>
                          </a:solidFill>
                          <a:latin typeface="Arial Narrow"/>
                          <a:ea typeface="Arial Narrow"/>
                          <a:cs typeface="Arial Narrow"/>
                          <a:sym typeface="Arial Narrow"/>
                        </a:rPr>
                        <a:t>Celebrations</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200"/>
                        <a:buFont typeface="Amatic SC"/>
                        <a:buNone/>
                      </a:pPr>
                      <a:r>
                        <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4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200"/>
                        <a:buFont typeface="Arial"/>
                        <a:buNone/>
                      </a:pPr>
                      <a:r>
                        <a:rPr b="1" lang="en" sz="1100" u="none" cap="none" strike="noStrike">
                          <a:solidFill>
                            <a:srgbClr val="FF0000"/>
                          </a:solidFill>
                          <a:latin typeface="Arial Narrow"/>
                          <a:ea typeface="Arial Narrow"/>
                          <a:cs typeface="Arial Narrow"/>
                          <a:sym typeface="Arial Narrow"/>
                        </a:rPr>
                        <a:t>To Infinity and Beyond!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matic SC"/>
                        <a:buNone/>
                      </a:pPr>
                      <a:r>
                        <a:t/>
                      </a:r>
                      <a:endParaRPr b="1" sz="4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200"/>
                        <a:buFont typeface="Amatic SC"/>
                        <a:buNone/>
                      </a:pPr>
                      <a:r>
                        <a:rPr b="1" lang="en" sz="1100" u="none" cap="none" strike="noStrike">
                          <a:solidFill>
                            <a:srgbClr val="FF0000"/>
                          </a:solidFill>
                          <a:latin typeface="Arial Narrow"/>
                          <a:ea typeface="Arial Narrow"/>
                          <a:cs typeface="Arial Narrow"/>
                          <a:sym typeface="Arial Narrow"/>
                        </a:rPr>
                        <a:t>The Land Before Time</a:t>
                      </a:r>
                      <a:endParaRPr b="1" sz="2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200"/>
                        <a:buFont typeface="Amatic SC"/>
                        <a:buNone/>
                      </a:pPr>
                      <a:r>
                        <a:t/>
                      </a:r>
                      <a:endParaRPr b="1" sz="2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200"/>
                        <a:buFont typeface="Amatic SC"/>
                        <a:buNone/>
                      </a:pPr>
                      <a:r>
                        <a:t/>
                      </a:r>
                      <a:endParaRPr b="1" sz="2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4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200"/>
                        <a:buFont typeface="Arial"/>
                        <a:buNone/>
                      </a:pPr>
                      <a:r>
                        <a:rPr b="1" lang="en" sz="1100" u="none" cap="none" strike="noStrike">
                          <a:solidFill>
                            <a:srgbClr val="FF0000"/>
                          </a:solidFill>
                          <a:latin typeface="Arial Narrow"/>
                          <a:ea typeface="Arial Narrow"/>
                          <a:cs typeface="Arial Narrow"/>
                          <a:sym typeface="Arial Narrow"/>
                        </a:rPr>
                        <a:t>How does your Garden Grow?</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chemeClr val="dk1"/>
                        </a:buClr>
                        <a:buSzPts val="1200"/>
                        <a:buFont typeface="Amatic SC"/>
                        <a:buNone/>
                      </a:pPr>
                      <a:r>
                        <a:t/>
                      </a:r>
                      <a:endParaRPr b="1" sz="4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200"/>
                        <a:buFont typeface="Amatic SC"/>
                        <a:buNone/>
                      </a:pPr>
                      <a:r>
                        <a:rPr b="1" lang="en" sz="1100" u="none" cap="none" strike="noStrike">
                          <a:solidFill>
                            <a:srgbClr val="FF0000"/>
                          </a:solidFill>
                          <a:latin typeface="Arial Narrow"/>
                          <a:ea typeface="Arial Narrow"/>
                          <a:cs typeface="Arial Narrow"/>
                          <a:sym typeface="Arial Narrow"/>
                        </a:rPr>
                        <a:t>All Around the World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2453300">
                <a:tc>
                  <a:txBody>
                    <a:bodyPr/>
                    <a:lstStyle/>
                    <a:p>
                      <a:pPr indent="-165100" lvl="0" marL="254000" marR="0" rtl="0" algn="ctr">
                        <a:lnSpc>
                          <a:spcPct val="100000"/>
                        </a:lnSpc>
                        <a:spcBef>
                          <a:spcPts val="0"/>
                        </a:spcBef>
                        <a:spcAft>
                          <a:spcPts val="0"/>
                        </a:spcAft>
                        <a:buClr>
                          <a:schemeClr val="dk1"/>
                        </a:buClr>
                        <a:buSzPts val="1400"/>
                        <a:buFont typeface="Arial"/>
                        <a:buNone/>
                      </a:pPr>
                      <a:r>
                        <a:rPr b="1" lang="en" sz="1100" u="none" cap="none" strike="noStrike">
                          <a:latin typeface="Arial Narrow"/>
                          <a:ea typeface="Arial Narrow"/>
                          <a:cs typeface="Arial Narrow"/>
                          <a:sym typeface="Arial Narrow"/>
                        </a:rPr>
                        <a:t>Literacy:</a:t>
                      </a:r>
                      <a:endParaRPr sz="1100" u="none" cap="none" strike="noStrike"/>
                    </a:p>
                    <a:p>
                      <a:pPr indent="-165100" lvl="0" marL="254000" marR="0" rtl="0" algn="ctr">
                        <a:lnSpc>
                          <a:spcPct val="100000"/>
                        </a:lnSpc>
                        <a:spcBef>
                          <a:spcPts val="0"/>
                        </a:spcBef>
                        <a:spcAft>
                          <a:spcPts val="0"/>
                        </a:spcAft>
                        <a:buClr>
                          <a:schemeClr val="dk1"/>
                        </a:buClr>
                        <a:buSzPts val="1400"/>
                        <a:buFont typeface="Arial"/>
                        <a:buNone/>
                      </a:pPr>
                      <a:r>
                        <a:t/>
                      </a:r>
                      <a:endParaRPr b="1" sz="1100" u="none" cap="none" strike="noStrike">
                        <a:latin typeface="Arial Narrow"/>
                        <a:ea typeface="Arial Narrow"/>
                        <a:cs typeface="Arial Narrow"/>
                        <a:sym typeface="Arial Narrow"/>
                      </a:endParaRPr>
                    </a:p>
                    <a:p>
                      <a:pPr indent="-254000" lvl="0" marL="254000" marR="0" rtl="0" algn="ctr">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Comprehension</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400"/>
                        <a:buFont typeface="Calibri"/>
                        <a:buNone/>
                      </a:pPr>
                      <a:r>
                        <a:t/>
                      </a:r>
                      <a:endParaRPr b="0" sz="1100" u="none" cap="none" strike="noStrike">
                        <a:latin typeface="Arial Narrow"/>
                        <a:ea typeface="Arial Narrow"/>
                        <a:cs typeface="Arial Narrow"/>
                        <a:sym typeface="Arial Narrow"/>
                      </a:endParaRPr>
                    </a:p>
                    <a:p>
                      <a:pPr indent="-215900" lvl="0" marL="215900" marR="0" rtl="0" algn="ctr">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Word Reading</a:t>
                      </a:r>
                      <a:endParaRPr sz="1100" u="none" cap="none" strike="noStrike"/>
                    </a:p>
                    <a:p>
                      <a:pPr indent="0" lvl="0" marL="0" marR="0" rtl="0" algn="ctr">
                        <a:lnSpc>
                          <a:spcPct val="100000"/>
                        </a:lnSpc>
                        <a:spcBef>
                          <a:spcPts val="0"/>
                        </a:spcBef>
                        <a:spcAft>
                          <a:spcPts val="0"/>
                        </a:spcAft>
                        <a:buClr>
                          <a:schemeClr val="dk1"/>
                        </a:buClr>
                        <a:buSzPts val="1400"/>
                        <a:buFont typeface="Arial"/>
                        <a:buNone/>
                      </a:pPr>
                      <a:r>
                        <a:t/>
                      </a:r>
                      <a:endParaRPr b="1" sz="14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127000" lvl="0" marL="127000" marR="0" rtl="0" algn="l">
                        <a:lnSpc>
                          <a:spcPct val="100000"/>
                        </a:lnSpc>
                        <a:spcBef>
                          <a:spcPts val="0"/>
                        </a:spcBef>
                        <a:spcAft>
                          <a:spcPts val="0"/>
                        </a:spcAft>
                        <a:buClr>
                          <a:srgbClr val="000000"/>
                        </a:buClr>
                        <a:buSzPts val="800"/>
                        <a:buFont typeface="Arial"/>
                        <a:buChar char="•"/>
                      </a:pPr>
                      <a:r>
                        <a:rPr b="0" i="0" lang="en" sz="700" u="none" cap="none" strike="noStrike">
                          <a:solidFill>
                            <a:schemeClr val="dk1"/>
                          </a:solidFill>
                          <a:latin typeface="Arial Narrow"/>
                          <a:ea typeface="Arial Narrow"/>
                          <a:cs typeface="Arial Narrow"/>
                          <a:sym typeface="Arial Narrow"/>
                        </a:rPr>
                        <a:t>To engage in extended conversations about stories, learning new vocabulary.</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700" u="none" cap="none" strike="noStrike">
                          <a:solidFill>
                            <a:schemeClr val="dk1"/>
                          </a:solidFill>
                          <a:latin typeface="Arial Narrow"/>
                          <a:ea typeface="Arial Narrow"/>
                          <a:cs typeface="Arial Narrow"/>
                          <a:sym typeface="Arial Narrow"/>
                        </a:rPr>
                        <a:t>To understand the five key concepts about print:</a:t>
                      </a:r>
                      <a:endParaRPr b="0" sz="7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Narrow"/>
                          <a:ea typeface="Arial Narrow"/>
                          <a:cs typeface="Arial Narrow"/>
                          <a:sym typeface="Arial Narrow"/>
                        </a:rPr>
                        <a:t>- print has meaning</a:t>
                      </a:r>
                      <a:endParaRPr b="0" sz="7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Narrow"/>
                          <a:ea typeface="Arial Narrow"/>
                          <a:cs typeface="Arial Narrow"/>
                          <a:sym typeface="Arial Narrow"/>
                        </a:rPr>
                        <a:t>- the names of the different parts of a book</a:t>
                      </a:r>
                      <a:endParaRPr b="0" sz="7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Narrow"/>
                          <a:ea typeface="Arial Narrow"/>
                          <a:cs typeface="Arial Narrow"/>
                          <a:sym typeface="Arial Narrow"/>
                        </a:rPr>
                        <a:t>- print can have different purposes</a:t>
                      </a:r>
                      <a:endParaRPr b="0" sz="7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Narrow"/>
                          <a:ea typeface="Arial Narrow"/>
                          <a:cs typeface="Arial Narrow"/>
                          <a:sym typeface="Arial Narrow"/>
                        </a:rPr>
                        <a:t>- page sequencing</a:t>
                      </a:r>
                      <a:endParaRPr b="0" sz="7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Narrow"/>
                          <a:ea typeface="Arial Narrow"/>
                          <a:cs typeface="Arial Narrow"/>
                          <a:sym typeface="Arial Narrow"/>
                        </a:rPr>
                        <a:t>- we read English text from left to right and from top to bottom</a:t>
                      </a:r>
                      <a:endParaRPr b="0" sz="7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700"/>
                        <a:buFont typeface="Arial"/>
                        <a:buNone/>
                      </a:pPr>
                      <a:br>
                        <a:rPr lang="en" sz="700" u="none" cap="none" strike="noStrike"/>
                      </a:br>
                      <a:endParaRPr b="0" i="0" sz="700" u="none" cap="none" strike="noStrike">
                        <a:solidFill>
                          <a:schemeClr val="dk1"/>
                        </a:solidFill>
                        <a:latin typeface="Arial Narrow"/>
                        <a:ea typeface="Arial Narrow"/>
                        <a:cs typeface="Arial Narrow"/>
                        <a:sym typeface="Arial Narrow"/>
                      </a:endParaRPr>
                    </a:p>
                    <a:p>
                      <a:pPr indent="-76200" lvl="0" marL="127000" marR="0" rtl="0" algn="l">
                        <a:lnSpc>
                          <a:spcPct val="100000"/>
                        </a:lnSpc>
                        <a:spcBef>
                          <a:spcPts val="0"/>
                        </a:spcBef>
                        <a:spcAft>
                          <a:spcPts val="0"/>
                        </a:spcAft>
                        <a:buClr>
                          <a:srgbClr val="000000"/>
                        </a:buClr>
                        <a:buSzPts val="800"/>
                        <a:buFont typeface="Arial"/>
                        <a:buNone/>
                      </a:pPr>
                      <a:r>
                        <a:t/>
                      </a:r>
                      <a:endParaRPr b="0" sz="7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127000" lvl="0" marL="127000" marR="0" rtl="0" algn="l">
                        <a:lnSpc>
                          <a:spcPct val="115000"/>
                        </a:lnSpc>
                        <a:spcBef>
                          <a:spcPts val="0"/>
                        </a:spcBef>
                        <a:spcAft>
                          <a:spcPts val="0"/>
                        </a:spcAft>
                        <a:buClr>
                          <a:srgbClr val="000000"/>
                        </a:buClr>
                        <a:buSzPts val="800"/>
                        <a:buFont typeface="Arial"/>
                        <a:buChar char="•"/>
                      </a:pPr>
                      <a:r>
                        <a:rPr b="0" i="0" lang="en" sz="700" u="none" cap="none" strike="noStrike">
                          <a:solidFill>
                            <a:schemeClr val="dk1"/>
                          </a:solidFill>
                          <a:latin typeface="Arial Narrow"/>
                          <a:ea typeface="Arial Narrow"/>
                          <a:cs typeface="Arial Narrow"/>
                          <a:sym typeface="Arial Narrow"/>
                        </a:rPr>
                        <a:t>To engage in extended conversations about stories, learning new vocabulary.</a:t>
                      </a:r>
                      <a:endParaRPr sz="1100" u="none" cap="none" strike="noStrike"/>
                    </a:p>
                    <a:p>
                      <a:pPr indent="-127000" lvl="0" marL="127000" marR="0" rtl="0" algn="l">
                        <a:lnSpc>
                          <a:spcPct val="115000"/>
                        </a:lnSpc>
                        <a:spcBef>
                          <a:spcPts val="0"/>
                        </a:spcBef>
                        <a:spcAft>
                          <a:spcPts val="0"/>
                        </a:spcAft>
                        <a:buClr>
                          <a:srgbClr val="000000"/>
                        </a:buClr>
                        <a:buSzPts val="800"/>
                        <a:buFont typeface="Arial"/>
                        <a:buChar char="•"/>
                      </a:pPr>
                      <a:r>
                        <a:rPr b="0" i="0" lang="en" sz="700" u="none" cap="none" strike="noStrike">
                          <a:solidFill>
                            <a:schemeClr val="dk1"/>
                          </a:solidFill>
                          <a:latin typeface="Arial Narrow"/>
                          <a:ea typeface="Arial Narrow"/>
                          <a:cs typeface="Arial Narrow"/>
                          <a:sym typeface="Arial Narrow"/>
                        </a:rPr>
                        <a:t>To develop their phonological awareness, so that they can:</a:t>
                      </a:r>
                      <a:endParaRPr b="0" sz="7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Narrow"/>
                          <a:ea typeface="Arial Narrow"/>
                          <a:cs typeface="Arial Narrow"/>
                          <a:sym typeface="Arial Narrow"/>
                        </a:rPr>
                        <a:t>- spot and suggest rhymes</a:t>
                      </a:r>
                      <a:endParaRPr b="0" sz="7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Narrow"/>
                          <a:ea typeface="Arial Narrow"/>
                          <a:cs typeface="Arial Narrow"/>
                          <a:sym typeface="Arial Narrow"/>
                        </a:rPr>
                        <a:t>- count or clap syllables in a word</a:t>
                      </a:r>
                      <a:endParaRPr b="0" sz="700" u="none" cap="none" strike="noStrike">
                        <a:latin typeface="Arial Narrow"/>
                        <a:ea typeface="Arial Narrow"/>
                        <a:cs typeface="Arial Narrow"/>
                        <a:sym typeface="Arial Narrow"/>
                      </a:endParaRPr>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To recognise words with the same initial sound, such as money and mother</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To read individual letters by saying the sounds for them.</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To blend sounds into words, so that they can read short words made up of known letter-sound correspondences.</a:t>
                      </a:r>
                      <a:endParaRPr b="0" sz="7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700"/>
                        <a:buFont typeface="Arial"/>
                        <a:buNone/>
                      </a:pPr>
                      <a:br>
                        <a:rPr lang="en" sz="700" u="none" cap="none" strike="noStrike"/>
                      </a:br>
                      <a:endParaRPr b="0" i="0" sz="700" u="none" cap="none" strike="noStrike">
                        <a:solidFill>
                          <a:schemeClr val="dk1"/>
                        </a:solidFill>
                        <a:latin typeface="Arial Narrow"/>
                        <a:ea typeface="Arial Narrow"/>
                        <a:cs typeface="Arial Narrow"/>
                        <a:sym typeface="Arial Narrow"/>
                      </a:endParaRPr>
                    </a:p>
                    <a:p>
                      <a:pPr indent="-76200" lvl="0" marL="127000" marR="0" rtl="0" algn="l">
                        <a:lnSpc>
                          <a:spcPct val="115000"/>
                        </a:lnSpc>
                        <a:spcBef>
                          <a:spcPts val="0"/>
                        </a:spcBef>
                        <a:spcAft>
                          <a:spcPts val="0"/>
                        </a:spcAft>
                        <a:buClr>
                          <a:srgbClr val="000000"/>
                        </a:buClr>
                        <a:buSzPts val="800"/>
                        <a:buFont typeface="Arial"/>
                        <a:buNone/>
                      </a:pPr>
                      <a:r>
                        <a:t/>
                      </a:r>
                      <a:endParaRPr b="0" i="0" sz="700" u="none" cap="none" strike="noStrike">
                        <a:solidFill>
                          <a:schemeClr val="dk1"/>
                        </a:solidFill>
                        <a:latin typeface="Arial Narrow"/>
                        <a:ea typeface="Arial Narrow"/>
                        <a:cs typeface="Arial Narrow"/>
                        <a:sym typeface="Arial Narrow"/>
                      </a:endParaRPr>
                    </a:p>
                    <a:p>
                      <a:pPr indent="-76200" lvl="0" marL="127000" marR="0" rtl="0" algn="l">
                        <a:lnSpc>
                          <a:spcPct val="115000"/>
                        </a:lnSpc>
                        <a:spcBef>
                          <a:spcPts val="0"/>
                        </a:spcBef>
                        <a:spcAft>
                          <a:spcPts val="0"/>
                        </a:spcAft>
                        <a:buClr>
                          <a:srgbClr val="000000"/>
                        </a:buClr>
                        <a:buSzPts val="800"/>
                        <a:buFont typeface="Arial"/>
                        <a:buNone/>
                      </a:pPr>
                      <a:r>
                        <a:t/>
                      </a:r>
                      <a:endParaRPr sz="7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127000" lvl="0" marL="127000" marR="0" rtl="0" algn="l">
                        <a:lnSpc>
                          <a:spcPct val="115000"/>
                        </a:lnSpc>
                        <a:spcBef>
                          <a:spcPts val="0"/>
                        </a:spcBef>
                        <a:spcAft>
                          <a:spcPts val="0"/>
                        </a:spcAft>
                        <a:buClr>
                          <a:schemeClr val="dk1"/>
                        </a:buClr>
                        <a:buSzPts val="800"/>
                        <a:buFont typeface="Arial"/>
                        <a:buChar char="•"/>
                      </a:pPr>
                      <a:r>
                        <a:rPr b="0" i="0" lang="en" sz="700" u="none" cap="none" strike="noStrike">
                          <a:solidFill>
                            <a:schemeClr val="dk1"/>
                          </a:solidFill>
                          <a:latin typeface="Arial Narrow"/>
                          <a:ea typeface="Arial Narrow"/>
                          <a:cs typeface="Arial Narrow"/>
                          <a:sym typeface="Arial Narrow"/>
                        </a:rPr>
                        <a:t>To re-read these books to build up their confidence in word reading, their fluency and their understanding and enjoyment..</a:t>
                      </a:r>
                      <a:endParaRPr sz="1100" u="none" cap="none" strike="noStrike"/>
                    </a:p>
                    <a:p>
                      <a:pPr indent="-127000" lvl="0" marL="127000" marR="0" rtl="0" algn="l">
                        <a:lnSpc>
                          <a:spcPct val="115000"/>
                        </a:lnSpc>
                        <a:spcBef>
                          <a:spcPts val="0"/>
                        </a:spcBef>
                        <a:spcAft>
                          <a:spcPts val="0"/>
                        </a:spcAft>
                        <a:buClr>
                          <a:schemeClr val="dk1"/>
                        </a:buClr>
                        <a:buSzPts val="800"/>
                        <a:buFont typeface="Arial"/>
                        <a:buChar char="•"/>
                      </a:pPr>
                      <a:r>
                        <a:rPr b="0" i="0" lang="en" sz="700" u="none" cap="none" strike="noStrike">
                          <a:solidFill>
                            <a:schemeClr val="dk1"/>
                          </a:solidFill>
                          <a:latin typeface="Arial Narrow"/>
                          <a:ea typeface="Arial Narrow"/>
                          <a:cs typeface="Arial Narrow"/>
                          <a:sym typeface="Arial Narrow"/>
                        </a:rPr>
                        <a:t>To blend sounds into words, so that they can read short words made up of known letter-sound correspondences.</a:t>
                      </a:r>
                      <a:endParaRPr sz="1100" u="none" cap="none" strike="noStrike"/>
                    </a:p>
                    <a:p>
                      <a:pPr indent="-127000" lvl="0" marL="127000" marR="0" rtl="0" algn="l">
                        <a:lnSpc>
                          <a:spcPct val="115000"/>
                        </a:lnSpc>
                        <a:spcBef>
                          <a:spcPts val="0"/>
                        </a:spcBef>
                        <a:spcAft>
                          <a:spcPts val="0"/>
                        </a:spcAft>
                        <a:buClr>
                          <a:schemeClr val="dk1"/>
                        </a:buClr>
                        <a:buSzPts val="800"/>
                        <a:buFont typeface="Arial"/>
                        <a:buChar char="•"/>
                      </a:pPr>
                      <a:r>
                        <a:rPr b="0" i="0" lang="en" sz="700" u="none" cap="none" strike="noStrike">
                          <a:solidFill>
                            <a:schemeClr val="dk1"/>
                          </a:solidFill>
                          <a:latin typeface="Arial Narrow"/>
                          <a:ea typeface="Arial Narrow"/>
                          <a:cs typeface="Arial Narrow"/>
                          <a:sym typeface="Arial Narrow"/>
                        </a:rPr>
                        <a:t>To read some letter groups that each represent one sound and say sounds for them.</a:t>
                      </a:r>
                      <a:endParaRPr sz="1100" u="none" cap="none" strike="noStrike"/>
                    </a:p>
                    <a:p>
                      <a:pPr indent="-127000" lvl="0" marL="127000" marR="0" rtl="0" algn="l">
                        <a:lnSpc>
                          <a:spcPct val="115000"/>
                        </a:lnSpc>
                        <a:spcBef>
                          <a:spcPts val="0"/>
                        </a:spcBef>
                        <a:spcAft>
                          <a:spcPts val="0"/>
                        </a:spcAft>
                        <a:buClr>
                          <a:schemeClr val="dk1"/>
                        </a:buClr>
                        <a:buSzPts val="800"/>
                        <a:buFont typeface="Arial"/>
                        <a:buChar char="•"/>
                      </a:pPr>
                      <a:r>
                        <a:rPr b="0" i="0" lang="en" sz="700" u="none" cap="none" strike="noStrike">
                          <a:solidFill>
                            <a:schemeClr val="dk1"/>
                          </a:solidFill>
                          <a:latin typeface="Arial Narrow"/>
                          <a:ea typeface="Arial Narrow"/>
                          <a:cs typeface="Arial Narrow"/>
                          <a:sym typeface="Arial Narrow"/>
                        </a:rPr>
                        <a:t>To read a few common exception words matched to the school’s phonic programme.</a:t>
                      </a:r>
                      <a:endParaRPr sz="1100" u="none" cap="none" strike="noStrike"/>
                    </a:p>
                    <a:p>
                      <a:pPr indent="-127000" lvl="0" marL="127000" marR="0" rtl="0" algn="l">
                        <a:lnSpc>
                          <a:spcPct val="115000"/>
                        </a:lnSpc>
                        <a:spcBef>
                          <a:spcPts val="0"/>
                        </a:spcBef>
                        <a:spcAft>
                          <a:spcPts val="0"/>
                        </a:spcAft>
                        <a:buClr>
                          <a:schemeClr val="dk1"/>
                        </a:buClr>
                        <a:buSzPts val="800"/>
                        <a:buFont typeface="Arial"/>
                        <a:buChar char="•"/>
                      </a:pPr>
                      <a:r>
                        <a:rPr b="0" i="0" lang="en" sz="700" u="none" cap="none" strike="noStrike">
                          <a:solidFill>
                            <a:schemeClr val="dk1"/>
                          </a:solidFill>
                          <a:latin typeface="Arial Narrow"/>
                          <a:ea typeface="Arial Narrow"/>
                          <a:cs typeface="Arial Narrow"/>
                          <a:sym typeface="Arial Narrow"/>
                        </a:rPr>
                        <a:t>To read simple phrases and sentences made up of words with known letter–sound correspondences and, where necessary, a few exception words.</a:t>
                      </a:r>
                      <a:endParaRPr b="0" sz="700" u="none" cap="none" strike="noStrike">
                        <a:latin typeface="Arial Narrow"/>
                        <a:ea typeface="Arial Narrow"/>
                        <a:cs typeface="Arial Narrow"/>
                        <a:sym typeface="Arial Narrow"/>
                      </a:endParaRPr>
                    </a:p>
                    <a:p>
                      <a:pPr indent="-76200" lvl="0" marL="127000" marR="0" rtl="0" algn="l">
                        <a:lnSpc>
                          <a:spcPct val="115000"/>
                        </a:lnSpc>
                        <a:spcBef>
                          <a:spcPts val="0"/>
                        </a:spcBef>
                        <a:spcAft>
                          <a:spcPts val="0"/>
                        </a:spcAft>
                        <a:buClr>
                          <a:schemeClr val="dk1"/>
                        </a:buClr>
                        <a:buSzPts val="800"/>
                        <a:buFont typeface="Arial"/>
                        <a:buNone/>
                      </a:pPr>
                      <a:r>
                        <a:t/>
                      </a:r>
                      <a:endParaRPr b="0" i="0" sz="7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127000" lvl="0" marL="127000" marR="0" rtl="0" algn="l">
                        <a:lnSpc>
                          <a:spcPct val="100000"/>
                        </a:lnSpc>
                        <a:spcBef>
                          <a:spcPts val="0"/>
                        </a:spcBef>
                        <a:spcAft>
                          <a:spcPts val="0"/>
                        </a:spcAft>
                        <a:buClr>
                          <a:srgbClr val="000000"/>
                        </a:buClr>
                        <a:buSzPts val="800"/>
                        <a:buFont typeface="Arial"/>
                        <a:buChar char="•"/>
                      </a:pPr>
                      <a:r>
                        <a:rPr b="0" i="0" lang="en" sz="700" u="none" cap="none" strike="noStrike">
                          <a:solidFill>
                            <a:schemeClr val="dk1"/>
                          </a:solidFill>
                          <a:latin typeface="Arial Narrow"/>
                          <a:ea typeface="Arial Narrow"/>
                          <a:cs typeface="Arial Narrow"/>
                          <a:sym typeface="Arial Narrow"/>
                        </a:rPr>
                        <a:t>To re-read these books to build up their confidence in word reading, their fluency and their understanding and enjoyment..</a:t>
                      </a:r>
                      <a:endParaRPr sz="1100" u="none" cap="none" strike="noStrike"/>
                    </a:p>
                    <a:p>
                      <a:pPr indent="-127000" lvl="0" marL="127000" marR="0" rtl="0" algn="l">
                        <a:lnSpc>
                          <a:spcPct val="115000"/>
                        </a:lnSpc>
                        <a:spcBef>
                          <a:spcPts val="0"/>
                        </a:spcBef>
                        <a:spcAft>
                          <a:spcPts val="0"/>
                        </a:spcAft>
                        <a:buClr>
                          <a:schemeClr val="dk1"/>
                        </a:buClr>
                        <a:buSzPts val="800"/>
                        <a:buFont typeface="Arial"/>
                        <a:buChar char="•"/>
                      </a:pPr>
                      <a:r>
                        <a:rPr b="0" i="0" lang="en" sz="700" u="none" cap="none" strike="noStrike">
                          <a:solidFill>
                            <a:schemeClr val="dk1"/>
                          </a:solidFill>
                          <a:latin typeface="Arial Narrow"/>
                          <a:ea typeface="Arial Narrow"/>
                          <a:cs typeface="Arial Narrow"/>
                          <a:sym typeface="Arial Narrow"/>
                        </a:rPr>
                        <a:t>To read some letter groups that each represent one sound and say sounds for them.</a:t>
                      </a:r>
                      <a:endParaRPr sz="1100" u="none" cap="none" strike="noStrike"/>
                    </a:p>
                    <a:p>
                      <a:pPr indent="-127000" lvl="0" marL="127000" marR="0" rtl="0" algn="l">
                        <a:lnSpc>
                          <a:spcPct val="115000"/>
                        </a:lnSpc>
                        <a:spcBef>
                          <a:spcPts val="0"/>
                        </a:spcBef>
                        <a:spcAft>
                          <a:spcPts val="0"/>
                        </a:spcAft>
                        <a:buClr>
                          <a:schemeClr val="dk1"/>
                        </a:buClr>
                        <a:buSzPts val="800"/>
                        <a:buFont typeface="Arial"/>
                        <a:buChar char="•"/>
                      </a:pPr>
                      <a:r>
                        <a:rPr b="0" i="0" lang="en" sz="700" u="none" cap="none" strike="noStrike">
                          <a:solidFill>
                            <a:schemeClr val="dk1"/>
                          </a:solidFill>
                          <a:latin typeface="Arial Narrow"/>
                          <a:ea typeface="Arial Narrow"/>
                          <a:cs typeface="Arial Narrow"/>
                          <a:sym typeface="Arial Narrow"/>
                        </a:rPr>
                        <a:t>To read a few common exception words matched to the school’s phonic programme.</a:t>
                      </a:r>
                      <a:endParaRPr sz="1100" u="none" cap="none" strike="noStrike"/>
                    </a:p>
                    <a:p>
                      <a:pPr indent="-127000" lvl="0" marL="127000" marR="0" rtl="0" algn="l">
                        <a:lnSpc>
                          <a:spcPct val="115000"/>
                        </a:lnSpc>
                        <a:spcBef>
                          <a:spcPts val="0"/>
                        </a:spcBef>
                        <a:spcAft>
                          <a:spcPts val="0"/>
                        </a:spcAft>
                        <a:buClr>
                          <a:schemeClr val="dk1"/>
                        </a:buClr>
                        <a:buSzPts val="800"/>
                        <a:buFont typeface="Arial"/>
                        <a:buChar char="•"/>
                      </a:pPr>
                      <a:r>
                        <a:rPr b="0" i="0" lang="en" sz="700" u="none" cap="none" strike="noStrike">
                          <a:solidFill>
                            <a:schemeClr val="dk1"/>
                          </a:solidFill>
                          <a:latin typeface="Arial Narrow"/>
                          <a:ea typeface="Arial Narrow"/>
                          <a:cs typeface="Arial Narrow"/>
                          <a:sym typeface="Arial Narrow"/>
                        </a:rPr>
                        <a:t>To read simple phrases and sentences made up of words with known letter–sound correspondences and, where necessary, a few exception words.</a:t>
                      </a:r>
                      <a:endParaRPr b="0" sz="700" u="none" cap="none" strike="noStrike">
                        <a:latin typeface="Arial Narrow"/>
                        <a:ea typeface="Arial Narrow"/>
                        <a:cs typeface="Arial Narrow"/>
                        <a:sym typeface="Arial Narrow"/>
                      </a:endParaRPr>
                    </a:p>
                    <a:p>
                      <a:pPr indent="-76200" lvl="0" marL="127000" marR="0" rtl="0" algn="l">
                        <a:lnSpc>
                          <a:spcPct val="100000"/>
                        </a:lnSpc>
                        <a:spcBef>
                          <a:spcPts val="0"/>
                        </a:spcBef>
                        <a:spcAft>
                          <a:spcPts val="0"/>
                        </a:spcAft>
                        <a:buClr>
                          <a:srgbClr val="000000"/>
                        </a:buClr>
                        <a:buSzPts val="800"/>
                        <a:buFont typeface="Arial"/>
                        <a:buNone/>
                      </a:pPr>
                      <a:r>
                        <a:t/>
                      </a:r>
                      <a:endParaRPr b="0" i="0" sz="700" u="none" cap="none" strike="noStrike">
                        <a:solidFill>
                          <a:schemeClr val="dk1"/>
                        </a:solidFill>
                        <a:latin typeface="Arial Narrow"/>
                        <a:ea typeface="Arial Narrow"/>
                        <a:cs typeface="Arial Narrow"/>
                        <a:sym typeface="Arial Narrow"/>
                      </a:endParaRPr>
                    </a:p>
                    <a:p>
                      <a:pPr indent="-76200" lvl="0" marL="127000" marR="0" rtl="0" algn="l">
                        <a:lnSpc>
                          <a:spcPct val="100000"/>
                        </a:lnSpc>
                        <a:spcBef>
                          <a:spcPts val="0"/>
                        </a:spcBef>
                        <a:spcAft>
                          <a:spcPts val="0"/>
                        </a:spcAft>
                        <a:buClr>
                          <a:srgbClr val="000000"/>
                        </a:buClr>
                        <a:buSzPts val="800"/>
                        <a:buFont typeface="Arial"/>
                        <a:buNone/>
                      </a:pPr>
                      <a:r>
                        <a:t/>
                      </a:r>
                      <a:endParaRPr sz="7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127000" lvl="0" marL="127000" marR="0" rtl="0" algn="l">
                        <a:lnSpc>
                          <a:spcPct val="100000"/>
                        </a:lnSpc>
                        <a:spcBef>
                          <a:spcPts val="0"/>
                        </a:spcBef>
                        <a:spcAft>
                          <a:spcPts val="0"/>
                        </a:spcAft>
                        <a:buClr>
                          <a:schemeClr val="dk1"/>
                        </a:buClr>
                        <a:buSzPts val="600"/>
                        <a:buFont typeface="Arial"/>
                        <a:buChar char="•"/>
                      </a:pPr>
                      <a:r>
                        <a:rPr lang="en" sz="700" u="none" cap="none" strike="noStrike">
                          <a:latin typeface="Arial Narrow"/>
                          <a:ea typeface="Arial Narrow"/>
                          <a:cs typeface="Arial Narrow"/>
                          <a:sym typeface="Arial Narrow"/>
                        </a:rPr>
                        <a:t>To demonstrate understanding of what has been read to me by retelling stories and narratives using my own words and recently introduced vocabulary (ELG)</a:t>
                      </a:r>
                      <a:endParaRPr sz="1100" u="none" cap="none" strike="noStrike"/>
                    </a:p>
                    <a:p>
                      <a:pPr indent="-127000" lvl="0" marL="127000" marR="0" rtl="0" algn="l">
                        <a:lnSpc>
                          <a:spcPct val="100000"/>
                        </a:lnSpc>
                        <a:spcBef>
                          <a:spcPts val="0"/>
                        </a:spcBef>
                        <a:spcAft>
                          <a:spcPts val="0"/>
                        </a:spcAft>
                        <a:buClr>
                          <a:schemeClr val="dk1"/>
                        </a:buClr>
                        <a:buSzPts val="600"/>
                        <a:buFont typeface="Arial"/>
                        <a:buChar char="•"/>
                      </a:pPr>
                      <a:r>
                        <a:rPr b="0" lang="en" sz="700" u="none" cap="none" strike="noStrike">
                          <a:solidFill>
                            <a:schemeClr val="dk1"/>
                          </a:solidFill>
                          <a:latin typeface="Arial Narrow"/>
                          <a:ea typeface="Arial Narrow"/>
                          <a:cs typeface="Arial Narrow"/>
                          <a:sym typeface="Arial Narrow"/>
                        </a:rPr>
                        <a:t>To anticipate key events in stories (ELG)</a:t>
                      </a:r>
                      <a:endParaRPr b="0" sz="700" u="none" cap="none" strike="noStrike">
                        <a:solidFill>
                          <a:srgbClr val="7F7F7F"/>
                        </a:solidFill>
                        <a:latin typeface="Arial Narrow"/>
                        <a:ea typeface="Arial Narrow"/>
                        <a:cs typeface="Arial Narrow"/>
                        <a:sym typeface="Arial Narrow"/>
                      </a:endParaRPr>
                    </a:p>
                    <a:p>
                      <a:pPr indent="-127000" lvl="0" marL="127000" marR="0" rtl="0" algn="l">
                        <a:lnSpc>
                          <a:spcPct val="100000"/>
                        </a:lnSpc>
                        <a:spcBef>
                          <a:spcPts val="0"/>
                        </a:spcBef>
                        <a:spcAft>
                          <a:spcPts val="0"/>
                        </a:spcAft>
                        <a:buClr>
                          <a:schemeClr val="dk1"/>
                        </a:buClr>
                        <a:buSzPts val="600"/>
                        <a:buFont typeface="Arial"/>
                        <a:buChar char="•"/>
                      </a:pPr>
                      <a:r>
                        <a:rPr lang="en" sz="700" u="none" cap="none" strike="noStrike">
                          <a:solidFill>
                            <a:schemeClr val="dk1"/>
                          </a:solidFill>
                          <a:latin typeface="Arial Narrow"/>
                          <a:ea typeface="Arial Narrow"/>
                          <a:cs typeface="Arial Narrow"/>
                          <a:sym typeface="Arial Narrow"/>
                        </a:rPr>
                        <a:t>To use and understand recently introduced vocabulary during discussions about stories, non-fiction, rhymes and poems and during role-play (ELG)</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To say a sound for each letter in the alphabet and at least 10 digraphs. </a:t>
                      </a:r>
                      <a:r>
                        <a:rPr lang="en" sz="700" u="none" cap="none" strike="noStrike">
                          <a:solidFill>
                            <a:schemeClr val="dk1"/>
                          </a:solidFill>
                          <a:latin typeface="Arial Narrow"/>
                          <a:ea typeface="Arial Narrow"/>
                          <a:cs typeface="Arial Narrow"/>
                          <a:sym typeface="Arial Narrow"/>
                        </a:rPr>
                        <a:t>(ELG)</a:t>
                      </a:r>
                      <a:endParaRPr b="0" i="0" sz="700" u="none" cap="none" strike="noStrike">
                        <a:solidFill>
                          <a:schemeClr val="dk1"/>
                        </a:solidFill>
                        <a:latin typeface="Arial Narrow"/>
                        <a:ea typeface="Arial Narrow"/>
                        <a:cs typeface="Arial Narrow"/>
                        <a:sym typeface="Arial Narrow"/>
                      </a:endParaRPr>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To read words consistent with their phonic knowledge by sound-blending. </a:t>
                      </a:r>
                      <a:r>
                        <a:rPr lang="en" sz="700" u="none" cap="none" strike="noStrike">
                          <a:solidFill>
                            <a:schemeClr val="dk1"/>
                          </a:solidFill>
                          <a:latin typeface="Arial Narrow"/>
                          <a:ea typeface="Arial Narrow"/>
                          <a:cs typeface="Arial Narrow"/>
                          <a:sym typeface="Arial Narrow"/>
                        </a:rPr>
                        <a:t>(ELG)</a:t>
                      </a:r>
                      <a:endParaRPr b="0" i="0" sz="700" u="none" cap="none" strike="noStrike">
                        <a:solidFill>
                          <a:schemeClr val="dk1"/>
                        </a:solidFill>
                        <a:latin typeface="Arial Narrow"/>
                        <a:ea typeface="Arial Narrow"/>
                        <a:cs typeface="Arial Narrow"/>
                        <a:sym typeface="Arial Narrow"/>
                      </a:endParaRPr>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To read aloud simple sentences and books that are consistent with their phonic knowledge, including some common exception words. </a:t>
                      </a:r>
                      <a:r>
                        <a:rPr lang="en" sz="700" u="none" cap="none" strike="noStrike">
                          <a:solidFill>
                            <a:schemeClr val="dk1"/>
                          </a:solidFill>
                          <a:latin typeface="Arial Narrow"/>
                          <a:ea typeface="Arial Narrow"/>
                          <a:cs typeface="Arial Narrow"/>
                          <a:sym typeface="Arial Narrow"/>
                        </a:rPr>
                        <a:t>(ELG)</a:t>
                      </a:r>
                      <a:endParaRPr sz="11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127000" lvl="0" marL="127000" marR="0" rtl="0" algn="l">
                        <a:lnSpc>
                          <a:spcPct val="100000"/>
                        </a:lnSpc>
                        <a:spcBef>
                          <a:spcPts val="0"/>
                        </a:spcBef>
                        <a:spcAft>
                          <a:spcPts val="0"/>
                        </a:spcAft>
                        <a:buClr>
                          <a:schemeClr val="dk1"/>
                        </a:buClr>
                        <a:buSzPts val="600"/>
                        <a:buFont typeface="Arial"/>
                        <a:buChar char="•"/>
                      </a:pPr>
                      <a:r>
                        <a:rPr lang="en" sz="700" u="none" cap="none" strike="noStrike">
                          <a:latin typeface="Arial Narrow"/>
                          <a:ea typeface="Arial Narrow"/>
                          <a:cs typeface="Arial Narrow"/>
                          <a:sym typeface="Arial Narrow"/>
                        </a:rPr>
                        <a:t>To demonstrate understanding of what has been read to me by retelling stories and narratives using my own words and recently introduced vocabulary (ELG)</a:t>
                      </a:r>
                      <a:endParaRPr sz="1100" u="none" cap="none" strike="noStrike"/>
                    </a:p>
                    <a:p>
                      <a:pPr indent="-127000" lvl="0" marL="127000" marR="0" rtl="0" algn="l">
                        <a:lnSpc>
                          <a:spcPct val="100000"/>
                        </a:lnSpc>
                        <a:spcBef>
                          <a:spcPts val="0"/>
                        </a:spcBef>
                        <a:spcAft>
                          <a:spcPts val="0"/>
                        </a:spcAft>
                        <a:buClr>
                          <a:schemeClr val="dk1"/>
                        </a:buClr>
                        <a:buSzPts val="600"/>
                        <a:buFont typeface="Arial"/>
                        <a:buChar char="•"/>
                      </a:pPr>
                      <a:r>
                        <a:rPr b="0" lang="en" sz="700" u="none" cap="none" strike="noStrike">
                          <a:solidFill>
                            <a:schemeClr val="dk1"/>
                          </a:solidFill>
                          <a:latin typeface="Arial Narrow"/>
                          <a:ea typeface="Arial Narrow"/>
                          <a:cs typeface="Arial Narrow"/>
                          <a:sym typeface="Arial Narrow"/>
                        </a:rPr>
                        <a:t>To anticipate key events in stories (ELG)</a:t>
                      </a:r>
                      <a:endParaRPr b="0" sz="700" u="none" cap="none" strike="noStrike">
                        <a:solidFill>
                          <a:srgbClr val="7F7F7F"/>
                        </a:solidFill>
                        <a:latin typeface="Arial Narrow"/>
                        <a:ea typeface="Arial Narrow"/>
                        <a:cs typeface="Arial Narrow"/>
                        <a:sym typeface="Arial Narrow"/>
                      </a:endParaRPr>
                    </a:p>
                    <a:p>
                      <a:pPr indent="-127000" lvl="0" marL="127000" marR="0" rtl="0" algn="l">
                        <a:lnSpc>
                          <a:spcPct val="100000"/>
                        </a:lnSpc>
                        <a:spcBef>
                          <a:spcPts val="0"/>
                        </a:spcBef>
                        <a:spcAft>
                          <a:spcPts val="0"/>
                        </a:spcAft>
                        <a:buClr>
                          <a:schemeClr val="dk1"/>
                        </a:buClr>
                        <a:buSzPts val="600"/>
                        <a:buFont typeface="Arial"/>
                        <a:buChar char="•"/>
                      </a:pPr>
                      <a:r>
                        <a:rPr lang="en" sz="700" u="none" cap="none" strike="noStrike">
                          <a:solidFill>
                            <a:schemeClr val="dk1"/>
                          </a:solidFill>
                          <a:latin typeface="Arial Narrow"/>
                          <a:ea typeface="Arial Narrow"/>
                          <a:cs typeface="Arial Narrow"/>
                          <a:sym typeface="Arial Narrow"/>
                        </a:rPr>
                        <a:t>To use and understand recently introduced vocabulary during discussions about stories, non-fiction, rhymes and poems and during role-play (ELG)</a:t>
                      </a:r>
                      <a:endParaRPr sz="1100" u="none" cap="none" strike="noStrike"/>
                    </a:p>
                    <a:p>
                      <a:pPr indent="-127000" lvl="0" marL="127000" marR="0" rtl="0" algn="l">
                        <a:lnSpc>
                          <a:spcPct val="107000"/>
                        </a:lnSpc>
                        <a:spcBef>
                          <a:spcPts val="0"/>
                        </a:spcBef>
                        <a:spcAft>
                          <a:spcPts val="0"/>
                        </a:spcAft>
                        <a:buClr>
                          <a:srgbClr val="000000"/>
                        </a:buClr>
                        <a:buSzPts val="800"/>
                        <a:buFont typeface="Arial"/>
                        <a:buChar char="•"/>
                      </a:pPr>
                      <a:r>
                        <a:rPr lang="en" sz="700" u="none" cap="none" strike="noStrike">
                          <a:latin typeface="Arial Narrow"/>
                          <a:ea typeface="Arial Narrow"/>
                          <a:cs typeface="Arial Narrow"/>
                          <a:sym typeface="Arial Narrow"/>
                        </a:rPr>
                        <a:t>To say a sound for each letter in the alphabet and at least 10 digraphs (ELG)</a:t>
                      </a:r>
                      <a:endParaRPr sz="1100" u="none" cap="none" strike="noStrike"/>
                    </a:p>
                    <a:p>
                      <a:pPr indent="-127000" lvl="0" marL="127000" marR="0" rtl="0" algn="l">
                        <a:lnSpc>
                          <a:spcPct val="107000"/>
                        </a:lnSpc>
                        <a:spcBef>
                          <a:spcPts val="0"/>
                        </a:spcBef>
                        <a:spcAft>
                          <a:spcPts val="0"/>
                        </a:spcAft>
                        <a:buClr>
                          <a:srgbClr val="000000"/>
                        </a:buClr>
                        <a:buSzPts val="800"/>
                        <a:buFont typeface="Arial"/>
                        <a:buChar char="•"/>
                      </a:pPr>
                      <a:r>
                        <a:rPr lang="en" sz="700" u="none" cap="none" strike="noStrike">
                          <a:latin typeface="Arial Narrow"/>
                          <a:ea typeface="Arial Narrow"/>
                          <a:cs typeface="Arial Narrow"/>
                          <a:sym typeface="Arial Narrow"/>
                        </a:rPr>
                        <a:t>To read words consistent with my phonic knowledge by sound-blending (ELG)</a:t>
                      </a:r>
                      <a:endParaRPr sz="1100" u="none" cap="none" strike="noStrike"/>
                    </a:p>
                    <a:p>
                      <a:pPr indent="-133350" lvl="0" marL="127000" marR="0" rtl="0" algn="l">
                        <a:lnSpc>
                          <a:spcPct val="107000"/>
                        </a:lnSpc>
                        <a:spcBef>
                          <a:spcPts val="0"/>
                        </a:spcBef>
                        <a:spcAft>
                          <a:spcPts val="0"/>
                        </a:spcAft>
                        <a:buClr>
                          <a:srgbClr val="000000"/>
                        </a:buClr>
                        <a:buSzPts val="700"/>
                        <a:buFont typeface="Arial"/>
                        <a:buChar char="•"/>
                      </a:pPr>
                      <a:r>
                        <a:rPr lang="en" sz="700" u="none" cap="none" strike="noStrike">
                          <a:latin typeface="Arial Narrow"/>
                          <a:ea typeface="Arial Narrow"/>
                          <a:cs typeface="Arial Narrow"/>
                          <a:sym typeface="Arial Narrow"/>
                        </a:rPr>
                        <a:t>To read aloud simple sentences and books that are consistent with my phonic knowledge, including some common exception words. (ELG)</a:t>
                      </a:r>
                      <a:endParaRPr sz="7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1097000">
                <a:tc>
                  <a:txBody>
                    <a:bodyPr/>
                    <a:lstStyle/>
                    <a:p>
                      <a:pPr indent="0" lvl="0" marL="0" marR="0" rtl="0" algn="ctr">
                        <a:lnSpc>
                          <a:spcPct val="100000"/>
                        </a:lnSpc>
                        <a:spcBef>
                          <a:spcPts val="0"/>
                        </a:spcBef>
                        <a:spcAft>
                          <a:spcPts val="0"/>
                        </a:spcAft>
                        <a:buClr>
                          <a:schemeClr val="dk1"/>
                        </a:buClr>
                        <a:buSzPts val="1400"/>
                        <a:buFont typeface="Arial"/>
                        <a:buNone/>
                      </a:pPr>
                      <a:r>
                        <a:t/>
                      </a:r>
                      <a:endParaRPr b="1" sz="14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400"/>
                        <a:buFont typeface="Arial"/>
                        <a:buNone/>
                      </a:pPr>
                      <a:r>
                        <a:rPr b="0" lang="en" sz="1100" u="none" cap="none" strike="noStrike">
                          <a:latin typeface="Arial Narrow"/>
                          <a:ea typeface="Arial Narrow"/>
                          <a:cs typeface="Arial Narrow"/>
                          <a:sym typeface="Arial Narrow"/>
                        </a:rPr>
                        <a:t>Checkpoints</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400"/>
                        <a:buFont typeface="Arial"/>
                        <a:buNone/>
                      </a:pPr>
                      <a:r>
                        <a:t/>
                      </a:r>
                      <a:endParaRPr b="1" sz="1400" u="none" cap="none" strike="noStrike">
                        <a:latin typeface="Amatic SC"/>
                        <a:ea typeface="Amatic SC"/>
                        <a:cs typeface="Amatic SC"/>
                        <a:sym typeface="Amatic SC"/>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Listen to a story and comment on the events.</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Name the characters from a familiar story.</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Identify the characters and setting of a familiar book.</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Join in with the repeated refrain from a familiar story.</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Begin to use language from the story when discussing it.</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Identify an object when given the initial sound.</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Say the initial sound in a given word.</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Clap the syllables in a word.</a:t>
                      </a:r>
                      <a:endParaRPr sz="1100" u="none" cap="none" strike="noStrike"/>
                    </a:p>
                    <a:p>
                      <a:pPr indent="-133350" lvl="0" marL="127000" marR="0" rtl="0" algn="l">
                        <a:lnSpc>
                          <a:spcPct val="100000"/>
                        </a:lnSpc>
                        <a:spcBef>
                          <a:spcPts val="0"/>
                        </a:spcBef>
                        <a:spcAft>
                          <a:spcPts val="0"/>
                        </a:spcAft>
                        <a:buClr>
                          <a:srgbClr val="000000"/>
                        </a:buClr>
                        <a:buSzPts val="700"/>
                        <a:buFont typeface="Arial"/>
                        <a:buChar char="•"/>
                      </a:pPr>
                      <a:r>
                        <a:rPr b="0" i="0" lang="en" sz="700" u="none" cap="none" strike="noStrike">
                          <a:solidFill>
                            <a:schemeClr val="dk1"/>
                          </a:solidFill>
                          <a:latin typeface="Arial Narrow"/>
                          <a:ea typeface="Arial Narrow"/>
                          <a:cs typeface="Arial Narrow"/>
                          <a:sym typeface="Arial Narrow"/>
                        </a:rPr>
                        <a:t>Blend CVC words verbally.</a:t>
                      </a:r>
                      <a:endParaRPr sz="1100" u="none" cap="none" strike="noStrike"/>
                    </a:p>
                    <a:p>
                      <a:pPr indent="-88900" lvl="0" marL="127000" marR="0" rtl="0" algn="l">
                        <a:lnSpc>
                          <a:spcPct val="100000"/>
                        </a:lnSpc>
                        <a:spcBef>
                          <a:spcPts val="0"/>
                        </a:spcBef>
                        <a:spcAft>
                          <a:spcPts val="0"/>
                        </a:spcAft>
                        <a:buClr>
                          <a:srgbClr val="000000"/>
                        </a:buClr>
                        <a:buSzPts val="700"/>
                        <a:buFont typeface="Arial"/>
                        <a:buNone/>
                      </a:pPr>
                      <a:r>
                        <a:t/>
                      </a:r>
                      <a:endParaRPr b="0" sz="7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c gridSpan="2">
                  <a:txBody>
                    <a:bodyPr/>
                    <a:lstStyle/>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Sequence a familiar story using images or objects.</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Tell the story to another person using the book or images.</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Make a simple prediction based on the events of a story so far.</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Use the language from a story within role play and discussions.</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Say a sound for each letter in the alphabet</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Blend and read VC/CVC words.</a:t>
                      </a:r>
                      <a:endParaRPr sz="11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gridSpan="2">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Narrow"/>
                          <a:ea typeface="Arial Narrow"/>
                          <a:cs typeface="Arial Narrow"/>
                          <a:sym typeface="Arial Narrow"/>
                        </a:rPr>
                        <a:t>Can children confidently demonstrate the ELG skills?</a:t>
                      </a:r>
                      <a:endParaRPr sz="1200" u="none" cap="none" strike="noStrike">
                        <a:latin typeface="Arial Narrow"/>
                        <a:ea typeface="Arial Narrow"/>
                        <a:cs typeface="Arial Narrow"/>
                        <a:sym typeface="Arial Narrow"/>
                      </a:endParaRPr>
                    </a:p>
                    <a:p>
                      <a:pPr indent="-76200" lvl="0" marL="12700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hMerge="1"/>
              </a:tr>
            </a:tbl>
          </a:graphicData>
        </a:graphic>
      </p:graphicFrame>
      <p:pic>
        <p:nvPicPr>
          <p:cNvPr descr="Graphical user interface, website&#10;&#10;Description automatically generated" id="57" name="Google Shape;57;p13">
            <a:hlinkClick/>
          </p:cNvPr>
          <p:cNvPicPr preferRelativeResize="0"/>
          <p:nvPr/>
        </p:nvPicPr>
        <p:blipFill rotWithShape="1">
          <a:blip r:embed="rId3">
            <a:alphaModFix/>
          </a:blip>
          <a:srcRect b="77190" l="25022" r="69788" t="10743"/>
          <a:stretch/>
        </p:blipFill>
        <p:spPr>
          <a:xfrm>
            <a:off x="615242" y="65411"/>
            <a:ext cx="426864" cy="539636"/>
          </a:xfrm>
          <a:prstGeom prst="rect">
            <a:avLst/>
          </a:prstGeom>
          <a:noFill/>
          <a:ln>
            <a:noFill/>
          </a:ln>
        </p:spPr>
      </p:pic>
      <p:pic>
        <p:nvPicPr>
          <p:cNvPr id="58" name="Google Shape;58;p13"/>
          <p:cNvPicPr preferRelativeResize="0"/>
          <p:nvPr/>
        </p:nvPicPr>
        <p:blipFill rotWithShape="1">
          <a:blip r:embed="rId4">
            <a:alphaModFix/>
          </a:blip>
          <a:srcRect b="0" l="0" r="0" t="0"/>
          <a:stretch/>
        </p:blipFill>
        <p:spPr>
          <a:xfrm>
            <a:off x="463150" y="2571750"/>
            <a:ext cx="578954" cy="544168"/>
          </a:xfrm>
          <a:prstGeom prst="rect">
            <a:avLst/>
          </a:prstGeom>
          <a:noFill/>
          <a:ln>
            <a:noFill/>
          </a:ln>
        </p:spPr>
      </p:pic>
      <p:pic>
        <p:nvPicPr>
          <p:cNvPr id="59" name="Google Shape;59;p13"/>
          <p:cNvPicPr preferRelativeResize="0"/>
          <p:nvPr/>
        </p:nvPicPr>
        <p:blipFill rotWithShape="1">
          <a:blip r:embed="rId5">
            <a:alphaModFix/>
          </a:blip>
          <a:srcRect b="0" l="0" r="0" t="0"/>
          <a:stretch/>
        </p:blipFill>
        <p:spPr>
          <a:xfrm>
            <a:off x="1380162" y="820753"/>
            <a:ext cx="189668" cy="201200"/>
          </a:xfrm>
          <a:prstGeom prst="rect">
            <a:avLst/>
          </a:prstGeom>
          <a:noFill/>
          <a:ln>
            <a:noFill/>
          </a:ln>
        </p:spPr>
      </p:pic>
      <p:pic>
        <p:nvPicPr>
          <p:cNvPr descr="A group of balloons&#10;&#10;Description automatically generated with low confidence" id="60" name="Google Shape;60;p13"/>
          <p:cNvPicPr preferRelativeResize="0"/>
          <p:nvPr/>
        </p:nvPicPr>
        <p:blipFill rotWithShape="1">
          <a:blip r:embed="rId6">
            <a:alphaModFix/>
          </a:blip>
          <a:srcRect b="0" l="0" r="0" t="0"/>
          <a:stretch/>
        </p:blipFill>
        <p:spPr>
          <a:xfrm>
            <a:off x="2610230" y="785201"/>
            <a:ext cx="194815" cy="314749"/>
          </a:xfrm>
          <a:prstGeom prst="rect">
            <a:avLst/>
          </a:prstGeom>
          <a:noFill/>
          <a:ln>
            <a:noFill/>
          </a:ln>
        </p:spPr>
      </p:pic>
      <p:pic>
        <p:nvPicPr>
          <p:cNvPr descr="A picture containing shape&#10;&#10;Description automatically generated" id="61" name="Google Shape;61;p13"/>
          <p:cNvPicPr preferRelativeResize="0"/>
          <p:nvPr/>
        </p:nvPicPr>
        <p:blipFill rotWithShape="1">
          <a:blip r:embed="rId7">
            <a:alphaModFix/>
          </a:blip>
          <a:srcRect b="0" l="0" r="0" t="0"/>
          <a:stretch/>
        </p:blipFill>
        <p:spPr>
          <a:xfrm>
            <a:off x="3924697" y="886322"/>
            <a:ext cx="267600" cy="219655"/>
          </a:xfrm>
          <a:prstGeom prst="rect">
            <a:avLst/>
          </a:prstGeom>
          <a:noFill/>
          <a:ln>
            <a:noFill/>
          </a:ln>
        </p:spPr>
      </p:pic>
      <p:pic>
        <p:nvPicPr>
          <p:cNvPr descr="A picture containing shape&#10;&#10;Description automatically generated" id="62" name="Google Shape;62;p13"/>
          <p:cNvPicPr preferRelativeResize="0"/>
          <p:nvPr/>
        </p:nvPicPr>
        <p:blipFill rotWithShape="1">
          <a:blip r:embed="rId8">
            <a:alphaModFix/>
          </a:blip>
          <a:srcRect b="0" l="0" r="0" t="0"/>
          <a:stretch/>
        </p:blipFill>
        <p:spPr>
          <a:xfrm>
            <a:off x="5195761" y="897112"/>
            <a:ext cx="354408" cy="219659"/>
          </a:xfrm>
          <a:prstGeom prst="rect">
            <a:avLst/>
          </a:prstGeom>
          <a:noFill/>
          <a:ln>
            <a:noFill/>
          </a:ln>
        </p:spPr>
      </p:pic>
      <p:pic>
        <p:nvPicPr>
          <p:cNvPr id="63" name="Google Shape;63;p13"/>
          <p:cNvPicPr preferRelativeResize="0"/>
          <p:nvPr/>
        </p:nvPicPr>
        <p:blipFill rotWithShape="1">
          <a:blip r:embed="rId9">
            <a:alphaModFix/>
          </a:blip>
          <a:srcRect b="0" l="0" r="0" t="0"/>
          <a:stretch/>
        </p:blipFill>
        <p:spPr>
          <a:xfrm rot="755737">
            <a:off x="6343466" y="823103"/>
            <a:ext cx="372058" cy="221515"/>
          </a:xfrm>
          <a:prstGeom prst="rect">
            <a:avLst/>
          </a:prstGeom>
          <a:noFill/>
          <a:ln>
            <a:noFill/>
          </a:ln>
        </p:spPr>
      </p:pic>
      <p:pic>
        <p:nvPicPr>
          <p:cNvPr descr="A picture containing diagram&#10;&#10;Description automatically generated" id="64" name="Google Shape;64;p13"/>
          <p:cNvPicPr preferRelativeResize="0"/>
          <p:nvPr/>
        </p:nvPicPr>
        <p:blipFill rotWithShape="1">
          <a:blip r:embed="rId10">
            <a:alphaModFix/>
          </a:blip>
          <a:srcRect b="0" l="0" r="0" t="0"/>
          <a:stretch/>
        </p:blipFill>
        <p:spPr>
          <a:xfrm rot="-1098563">
            <a:off x="8088937" y="891960"/>
            <a:ext cx="400428" cy="2299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nvSpPr>
        <p:spPr>
          <a:xfrm>
            <a:off x="628650" y="-547381"/>
            <a:ext cx="7886700" cy="8481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1500"/>
              <a:buFont typeface="Amatic SC"/>
              <a:buNone/>
            </a:pPr>
            <a:r>
              <a:rPr b="0" i="0" lang="en" sz="1500" u="none" cap="none" strike="noStrike">
                <a:solidFill>
                  <a:schemeClr val="dk1"/>
                </a:solidFill>
                <a:latin typeface="Arial Narrow"/>
                <a:ea typeface="Arial Narrow"/>
                <a:cs typeface="Arial Narrow"/>
                <a:sym typeface="Arial Narrow"/>
              </a:rPr>
              <a:t>Reception Long Term Plan : OUR LITERACY LEARNING ACTIVITIES</a:t>
            </a:r>
            <a:endParaRPr b="0" i="0" sz="1500" u="none" cap="none" strike="noStrike">
              <a:solidFill>
                <a:schemeClr val="dk1"/>
              </a:solidFill>
              <a:latin typeface="Arial Narrow"/>
              <a:ea typeface="Arial Narrow"/>
              <a:cs typeface="Arial Narrow"/>
              <a:sym typeface="Arial Narrow"/>
            </a:endParaRPr>
          </a:p>
        </p:txBody>
      </p:sp>
      <p:graphicFrame>
        <p:nvGraphicFramePr>
          <p:cNvPr id="71" name="Google Shape;71;p14"/>
          <p:cNvGraphicFramePr/>
          <p:nvPr/>
        </p:nvGraphicFramePr>
        <p:xfrm>
          <a:off x="121562" y="268762"/>
          <a:ext cx="3000000" cy="3000000"/>
        </p:xfrm>
        <a:graphic>
          <a:graphicData uri="http://schemas.openxmlformats.org/drawingml/2006/table">
            <a:tbl>
              <a:tblPr bandRow="1" firstRow="1">
                <a:noFill/>
                <a:tableStyleId>{6037FB96-32E6-42B1-9759-94D3E518CED4}</a:tableStyleId>
              </a:tblPr>
              <a:tblGrid>
                <a:gridCol w="1419475"/>
                <a:gridCol w="1036100"/>
                <a:gridCol w="87650"/>
                <a:gridCol w="1166025"/>
                <a:gridCol w="87650"/>
                <a:gridCol w="1178375"/>
                <a:gridCol w="87650"/>
                <a:gridCol w="1190750"/>
                <a:gridCol w="87650"/>
                <a:gridCol w="1203100"/>
                <a:gridCol w="87650"/>
                <a:gridCol w="1215425"/>
              </a:tblGrid>
              <a:tr h="36460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Autumn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gridSpan="2">
                  <a:txBody>
                    <a:bodyPr/>
                    <a:lstStyle/>
                    <a:p>
                      <a:pPr indent="0" lvl="0" marL="0" marR="0" rtl="0" algn="ctr">
                        <a:lnSpc>
                          <a:spcPct val="100000"/>
                        </a:lnSpc>
                        <a:spcBef>
                          <a:spcPts val="0"/>
                        </a:spcBef>
                        <a:spcAft>
                          <a:spcPts val="0"/>
                        </a:spcAft>
                        <a:buClr>
                          <a:srgbClr val="7F7F7F"/>
                        </a:buClr>
                        <a:buSzPts val="2100"/>
                        <a:buFont typeface="Amatic SC"/>
                        <a:buNone/>
                      </a:pPr>
                      <a:r>
                        <a:rPr b="0" lang="en" sz="1800" u="none" cap="none" strike="noStrike">
                          <a:solidFill>
                            <a:schemeClr val="dk1"/>
                          </a:solidFill>
                          <a:latin typeface="Arial Narrow"/>
                          <a:ea typeface="Arial Narrow"/>
                          <a:cs typeface="Arial Narrow"/>
                          <a:sym typeface="Arial Narrow"/>
                        </a:rPr>
                        <a:t>Autumn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c gridSpan="2">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Spring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gridSpan="2">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Spring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gridSpan="2">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Summer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hMerge="1"/>
                <a:tc gridSpan="2">
                  <a:txBody>
                    <a:bodyPr/>
                    <a:lstStyle/>
                    <a:p>
                      <a:pPr indent="0" lvl="0" marL="0" marR="0" rtl="0" algn="ctr">
                        <a:lnSpc>
                          <a:spcPct val="100000"/>
                        </a:lnSpc>
                        <a:spcBef>
                          <a:spcPts val="0"/>
                        </a:spcBef>
                        <a:spcAft>
                          <a:spcPts val="0"/>
                        </a:spcAft>
                        <a:buClr>
                          <a:srgbClr val="000000"/>
                        </a:buClr>
                        <a:buSzPts val="2100"/>
                        <a:buFont typeface="Arial"/>
                        <a:buNone/>
                      </a:pPr>
                      <a:r>
                        <a:rPr b="0" lang="en" sz="1800" u="none" cap="none" strike="noStrike">
                          <a:solidFill>
                            <a:schemeClr val="dk1"/>
                          </a:solidFill>
                          <a:latin typeface="Arial Narrow"/>
                          <a:ea typeface="Arial Narrow"/>
                          <a:cs typeface="Arial Narrow"/>
                          <a:sym typeface="Arial Narrow"/>
                        </a:rPr>
                        <a:t>Summer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hMerge="1"/>
              </a:tr>
              <a:tr h="4075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Arial Narrow"/>
                          <a:ea typeface="Arial Narrow"/>
                          <a:cs typeface="Arial Narrow"/>
                          <a:sym typeface="Arial Narrow"/>
                        </a:rPr>
                        <a:t>General Themes </a:t>
                      </a:r>
                      <a:endParaRPr b="1" sz="12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100" u="none" cap="none" strike="noStrike">
                          <a:solidFill>
                            <a:srgbClr val="FF0000"/>
                          </a:solidFill>
                          <a:latin typeface="Arial Narrow"/>
                          <a:ea typeface="Arial Narrow"/>
                          <a:cs typeface="Arial Narrow"/>
                          <a:sym typeface="Arial Narrow"/>
                        </a:rPr>
                        <a:t>All about 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gridSpan="2">
                  <a:txBody>
                    <a:bodyPr/>
                    <a:lstStyle/>
                    <a:p>
                      <a:pPr indent="0" lvl="0" marL="0" marR="0" rtl="0" algn="ctr">
                        <a:lnSpc>
                          <a:spcPct val="100000"/>
                        </a:lnSpc>
                        <a:spcBef>
                          <a:spcPts val="0"/>
                        </a:spcBef>
                        <a:spcAft>
                          <a:spcPts val="0"/>
                        </a:spcAft>
                        <a:buClr>
                          <a:schemeClr val="dk1"/>
                        </a:buClr>
                        <a:buSzPts val="1200"/>
                        <a:buFont typeface="Amatic SC"/>
                        <a:buNone/>
                      </a:pPr>
                      <a:r>
                        <a:rPr b="1" lang="en" sz="1100" u="none" cap="none" strike="noStrike">
                          <a:solidFill>
                            <a:srgbClr val="FF0000"/>
                          </a:solidFill>
                          <a:latin typeface="Arial Narrow"/>
                          <a:ea typeface="Arial Narrow"/>
                          <a:cs typeface="Arial Narrow"/>
                          <a:sym typeface="Arial Narrow"/>
                        </a:rPr>
                        <a:t>Celebrations</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200"/>
                        <a:buFont typeface="Amatic SC"/>
                        <a:buNone/>
                      </a:pPr>
                      <a:r>
                        <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100" u="none" cap="none" strike="noStrike">
                          <a:solidFill>
                            <a:srgbClr val="FF0000"/>
                          </a:solidFill>
                          <a:latin typeface="Arial Narrow"/>
                          <a:ea typeface="Arial Narrow"/>
                          <a:cs typeface="Arial Narrow"/>
                          <a:sym typeface="Arial Narrow"/>
                        </a:rPr>
                        <a:t>To Infinity and Beyond!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gridSpan="2">
                  <a:txBody>
                    <a:bodyPr/>
                    <a:lstStyle/>
                    <a:p>
                      <a:pPr indent="0" lvl="0" marL="0" marR="0" rtl="0" algn="ctr">
                        <a:lnSpc>
                          <a:spcPct val="100000"/>
                        </a:lnSpc>
                        <a:spcBef>
                          <a:spcPts val="0"/>
                        </a:spcBef>
                        <a:spcAft>
                          <a:spcPts val="0"/>
                        </a:spcAft>
                        <a:buClr>
                          <a:schemeClr val="dk1"/>
                        </a:buClr>
                        <a:buSzPts val="1200"/>
                        <a:buFont typeface="Amatic SC"/>
                        <a:buNone/>
                      </a:pPr>
                      <a:r>
                        <a:rPr b="1" lang="en" sz="1100" u="none" cap="none" strike="noStrike">
                          <a:solidFill>
                            <a:srgbClr val="FF0000"/>
                          </a:solidFill>
                          <a:latin typeface="Arial Narrow"/>
                          <a:ea typeface="Arial Narrow"/>
                          <a:cs typeface="Arial Narrow"/>
                          <a:sym typeface="Arial Narrow"/>
                        </a:rPr>
                        <a:t>The Land Before Time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100" u="none" cap="none" strike="noStrike">
                          <a:solidFill>
                            <a:srgbClr val="FF0000"/>
                          </a:solidFill>
                          <a:latin typeface="Arial Narrow"/>
                          <a:ea typeface="Arial Narrow"/>
                          <a:cs typeface="Arial Narrow"/>
                          <a:sym typeface="Arial Narrow"/>
                        </a:rPr>
                        <a:t>How does your Garden Grow?</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hMerge="1"/>
                <a:tc gridSpan="2">
                  <a:txBody>
                    <a:bodyPr/>
                    <a:lstStyle/>
                    <a:p>
                      <a:pPr indent="0" lvl="0" marL="0" marR="0" rtl="0" algn="ctr">
                        <a:lnSpc>
                          <a:spcPct val="100000"/>
                        </a:lnSpc>
                        <a:spcBef>
                          <a:spcPts val="0"/>
                        </a:spcBef>
                        <a:spcAft>
                          <a:spcPts val="0"/>
                        </a:spcAft>
                        <a:buClr>
                          <a:schemeClr val="dk1"/>
                        </a:buClr>
                        <a:buSzPts val="1200"/>
                        <a:buFont typeface="Amatic SC"/>
                        <a:buNone/>
                      </a:pPr>
                      <a:r>
                        <a:rPr b="1" lang="en" sz="1100" u="none" cap="none" strike="noStrike">
                          <a:solidFill>
                            <a:srgbClr val="FF0000"/>
                          </a:solidFill>
                          <a:latin typeface="Arial Narrow"/>
                          <a:ea typeface="Arial Narrow"/>
                          <a:cs typeface="Arial Narrow"/>
                          <a:sym typeface="Arial Narrow"/>
                        </a:rPr>
                        <a:t>All Around the World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hMerge="1"/>
              </a:tr>
              <a:tr h="546775">
                <a:tc>
                  <a:txBody>
                    <a:bodyPr/>
                    <a:lstStyle/>
                    <a:p>
                      <a:pPr indent="0" lvl="0" marL="0" marR="0" rtl="0" algn="ctr">
                        <a:lnSpc>
                          <a:spcPct val="100000"/>
                        </a:lnSpc>
                        <a:spcBef>
                          <a:spcPts val="0"/>
                        </a:spcBef>
                        <a:spcAft>
                          <a:spcPts val="0"/>
                        </a:spcAft>
                        <a:buClr>
                          <a:schemeClr val="dk1"/>
                        </a:buClr>
                        <a:buSzPts val="1800"/>
                        <a:buFont typeface="Amatic SC"/>
                        <a:buNone/>
                      </a:pPr>
                      <a:r>
                        <a:t/>
                      </a:r>
                      <a:endParaRPr b="0"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800"/>
                        <a:buFont typeface="Amatic SC"/>
                        <a:buNone/>
                      </a:pPr>
                      <a:r>
                        <a:rPr b="1" lang="en" sz="1200" u="none" cap="none" strike="noStrike">
                          <a:latin typeface="Arial Narrow"/>
                          <a:ea typeface="Arial Narrow"/>
                          <a:cs typeface="Arial Narrow"/>
                          <a:sym typeface="Arial Narrow"/>
                        </a:rPr>
                        <a:t>Literacy EP</a:t>
                      </a:r>
                      <a:endParaRPr b="1" sz="12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11">
                  <a:txBody>
                    <a:bodyPr/>
                    <a:lstStyle/>
                    <a:p>
                      <a:pPr indent="0" lvl="0" marL="0" marR="0" rtl="0" algn="l">
                        <a:lnSpc>
                          <a:spcPct val="100000"/>
                        </a:lnSpc>
                        <a:spcBef>
                          <a:spcPts val="0"/>
                        </a:spcBef>
                        <a:spcAft>
                          <a:spcPts val="0"/>
                        </a:spcAft>
                        <a:buClr>
                          <a:schemeClr val="dk1"/>
                        </a:buClr>
                        <a:buSzPts val="800"/>
                        <a:buFont typeface="Calibri"/>
                        <a:buNone/>
                      </a:pPr>
                      <a:r>
                        <a:rPr b="0" lang="en" sz="800" u="none" cap="none" strike="noStrike">
                          <a:latin typeface="Arial Narrow"/>
                          <a:ea typeface="Arial Narrow"/>
                          <a:cs typeface="Arial Narrow"/>
                          <a:sym typeface="Arial Narrow"/>
                        </a:rPr>
                        <a:t>It is crucial for children to develop a life-long love of reading. Reading consists of two dimensions: language comprehension and word reading. 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endParaRPr b="0" sz="8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c hMerge="1"/>
                <a:tc hMerge="1"/>
                <a:tc hMerge="1"/>
                <a:tc hMerge="1"/>
                <a:tc hMerge="1"/>
                <a:tc hMerge="1"/>
                <a:tc hMerge="1"/>
                <a:tc hMerge="1"/>
              </a:tr>
              <a:tr h="3452675">
                <a:tc>
                  <a:txBody>
                    <a:bodyPr/>
                    <a:lstStyle/>
                    <a:p>
                      <a:pPr indent="-165100" lvl="0" marL="254000" marR="0" rtl="0" algn="ctr">
                        <a:lnSpc>
                          <a:spcPct val="100000"/>
                        </a:lnSpc>
                        <a:spcBef>
                          <a:spcPts val="0"/>
                        </a:spcBef>
                        <a:spcAft>
                          <a:spcPts val="0"/>
                        </a:spcAft>
                        <a:buClr>
                          <a:schemeClr val="dk1"/>
                        </a:buClr>
                        <a:buSzPts val="1400"/>
                        <a:buFont typeface="Arial"/>
                        <a:buNone/>
                      </a:pPr>
                      <a:r>
                        <a:t/>
                      </a:r>
                      <a:endParaRPr b="0" sz="1400" u="none" cap="none" strike="noStrike">
                        <a:latin typeface="Arial Narrow"/>
                        <a:ea typeface="Arial Narrow"/>
                        <a:cs typeface="Arial Narrow"/>
                        <a:sym typeface="Arial Narrow"/>
                      </a:endParaRPr>
                    </a:p>
                    <a:p>
                      <a:pPr indent="-165100" lvl="0" marL="254000" marR="0" rtl="0" algn="ctr">
                        <a:lnSpc>
                          <a:spcPct val="100000"/>
                        </a:lnSpc>
                        <a:spcBef>
                          <a:spcPts val="0"/>
                        </a:spcBef>
                        <a:spcAft>
                          <a:spcPts val="0"/>
                        </a:spcAft>
                        <a:buClr>
                          <a:schemeClr val="dk1"/>
                        </a:buClr>
                        <a:buSzPts val="1400"/>
                        <a:buFont typeface="Arial"/>
                        <a:buNone/>
                      </a:pPr>
                      <a:r>
                        <a:t/>
                      </a:r>
                      <a:endParaRPr b="0" sz="1400" u="none" cap="none" strike="noStrike">
                        <a:latin typeface="Arial Narrow"/>
                        <a:ea typeface="Arial Narrow"/>
                        <a:cs typeface="Arial Narrow"/>
                        <a:sym typeface="Arial Narrow"/>
                      </a:endParaRPr>
                    </a:p>
                    <a:p>
                      <a:pPr indent="-254000" lvl="0" marL="254000" marR="0" rtl="0" algn="ctr">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Comprehension</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400"/>
                        <a:buFont typeface="Calibri"/>
                        <a:buNone/>
                      </a:pPr>
                      <a:r>
                        <a:t/>
                      </a:r>
                      <a:endParaRPr b="0" sz="1100" u="none" cap="none" strike="noStrike">
                        <a:latin typeface="Arial Narrow"/>
                        <a:ea typeface="Arial Narrow"/>
                        <a:cs typeface="Arial Narrow"/>
                        <a:sym typeface="Arial Narrow"/>
                      </a:endParaRPr>
                    </a:p>
                    <a:p>
                      <a:pPr indent="-215900" lvl="0" marL="215900" marR="0" rtl="0" algn="ctr">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Word Reading</a:t>
                      </a:r>
                      <a:endParaRPr b="0" sz="11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ctr">
                        <a:lnSpc>
                          <a:spcPct val="100000"/>
                        </a:lnSpc>
                        <a:spcBef>
                          <a:spcPts val="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Practise reading behaviours:</a:t>
                      </a:r>
                      <a:endParaRPr sz="1100" u="none" cap="none" strike="noStrike"/>
                    </a:p>
                    <a:p>
                      <a:pPr indent="0" lvl="0" marL="0" marR="0" rtl="0" algn="ctr">
                        <a:lnSpc>
                          <a:spcPct val="100000"/>
                        </a:lnSpc>
                        <a:spcBef>
                          <a:spcPts val="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Book handling skills</a:t>
                      </a:r>
                      <a:endParaRPr sz="1100" u="none" cap="none" strike="noStrike"/>
                    </a:p>
                    <a:p>
                      <a:pPr indent="-127000" lvl="0" marL="127000" marR="0" rtl="0" algn="l">
                        <a:lnSpc>
                          <a:spcPct val="100000"/>
                        </a:lnSpc>
                        <a:spcBef>
                          <a:spcPts val="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Exploring features of books</a:t>
                      </a:r>
                      <a:endParaRPr sz="1100" u="none" cap="none" strike="noStrike"/>
                    </a:p>
                    <a:p>
                      <a:pPr indent="-127000" lvl="0" marL="127000" marR="0" rtl="0" algn="l">
                        <a:lnSpc>
                          <a:spcPct val="100000"/>
                        </a:lnSpc>
                        <a:spcBef>
                          <a:spcPts val="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Consider the difference between text and picture</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lang="en" sz="800" u="none" cap="none" strike="noStrike">
                          <a:latin typeface="Arial Narrow"/>
                          <a:ea typeface="Arial Narrow"/>
                          <a:cs typeface="Arial Narrow"/>
                          <a:sym typeface="Arial Narrow"/>
                        </a:rPr>
                        <a:t>Follow print left to right, top to bottom</a:t>
                      </a:r>
                      <a:endParaRPr sz="1100" u="none" cap="none" strike="noStrike">
                        <a:latin typeface="Arial Narrow"/>
                        <a:ea typeface="Arial Narrow"/>
                        <a:cs typeface="Arial Narrow"/>
                        <a:sym typeface="Arial Narrow"/>
                      </a:endParaRPr>
                    </a:p>
                    <a:p>
                      <a:pPr indent="-127000" lvl="0" marL="127000" marR="0" rtl="0" algn="l">
                        <a:lnSpc>
                          <a:spcPct val="100000"/>
                        </a:lnSpc>
                        <a:spcBef>
                          <a:spcPts val="0"/>
                        </a:spcBef>
                        <a:spcAft>
                          <a:spcPts val="0"/>
                        </a:spcAft>
                        <a:buClr>
                          <a:srgbClr val="000000"/>
                        </a:buClr>
                        <a:buSzPts val="800"/>
                        <a:buFont typeface="Arial"/>
                        <a:buChar char="•"/>
                      </a:pPr>
                      <a:r>
                        <a:rPr lang="en" sz="800" u="none" cap="none" strike="noStrike">
                          <a:solidFill>
                            <a:schemeClr val="dk1"/>
                          </a:solidFill>
                          <a:latin typeface="Arial Narrow"/>
                          <a:ea typeface="Arial Narrow"/>
                          <a:cs typeface="Arial Narrow"/>
                          <a:sym typeface="Arial Narrow"/>
                        </a:rPr>
                        <a:t>To </a:t>
                      </a:r>
                      <a:r>
                        <a:rPr lang="en" sz="800" u="none" cap="none" strike="noStrike">
                          <a:latin typeface="Arial Narrow"/>
                          <a:ea typeface="Arial Narrow"/>
                          <a:cs typeface="Arial Narrow"/>
                          <a:sym typeface="Arial Narrow"/>
                        </a:rPr>
                        <a:t>locate the title</a:t>
                      </a:r>
                      <a:endParaRPr sz="1100" u="none" cap="none" strike="noStrike"/>
                    </a:p>
                    <a:p>
                      <a:pPr indent="-76200" lvl="0" marL="127000" marR="0" rtl="0" algn="ctr">
                        <a:lnSpc>
                          <a:spcPct val="100000"/>
                        </a:lnSpc>
                        <a:spcBef>
                          <a:spcPts val="0"/>
                        </a:spcBef>
                        <a:spcAft>
                          <a:spcPts val="0"/>
                        </a:spcAft>
                        <a:buClr>
                          <a:srgbClr val="000000"/>
                        </a:buClr>
                        <a:buSzPts val="800"/>
                        <a:buFont typeface="Arial"/>
                        <a:buNone/>
                      </a:pPr>
                      <a:r>
                        <a:t/>
                      </a:r>
                      <a:endParaRPr sz="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Narrow"/>
                          <a:ea typeface="Arial Narrow"/>
                          <a:cs typeface="Arial Narrow"/>
                          <a:sym typeface="Arial Narrow"/>
                        </a:rPr>
                        <a:t>Sharing our favourite stories and begin to talk about the  characters</a:t>
                      </a:r>
                      <a:endParaRPr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Narrow"/>
                          <a:ea typeface="Arial Narrow"/>
                          <a:cs typeface="Arial Narrow"/>
                          <a:sym typeface="Arial Narrow"/>
                        </a:rPr>
                        <a:t>Share poems that rhyme and make up actions</a:t>
                      </a:r>
                      <a:endParaRPr sz="1100" u="none" cap="none" strike="noStrike"/>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Narrow"/>
                          <a:ea typeface="Arial Narrow"/>
                          <a:cs typeface="Arial Narrow"/>
                          <a:sym typeface="Arial Narrow"/>
                        </a:rPr>
                        <a:t>Begin to identify words that rhyme</a:t>
                      </a:r>
                      <a:endParaRPr sz="1100" u="none" cap="none" strike="noStrike"/>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Narrow"/>
                          <a:ea typeface="Arial Narrow"/>
                          <a:cs typeface="Arial Narrow"/>
                          <a:sym typeface="Arial Narrow"/>
                        </a:rPr>
                        <a:t>RWI Phonics focus: To read single letter set 1 sounds</a:t>
                      </a:r>
                      <a:endParaRPr sz="1100" u="none" cap="none" strike="noStrike"/>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Narrow"/>
                        <a:ea typeface="Arial Narrow"/>
                        <a:cs typeface="Arial Narrow"/>
                        <a:sym typeface="Arial Narrow"/>
                      </a:endParaRPr>
                    </a:p>
                    <a:p>
                      <a:pPr indent="-76200" lvl="0" marL="127000" marR="0" rtl="0" algn="l">
                        <a:lnSpc>
                          <a:spcPct val="100000"/>
                        </a:lnSpc>
                        <a:spcBef>
                          <a:spcPts val="800"/>
                        </a:spcBef>
                        <a:spcAft>
                          <a:spcPts val="0"/>
                        </a:spcAft>
                        <a:buClr>
                          <a:srgbClr val="000000"/>
                        </a:buClr>
                        <a:buSzPts val="800"/>
                        <a:buFont typeface="Arial"/>
                        <a:buNone/>
                      </a:pPr>
                      <a:r>
                        <a:t/>
                      </a:r>
                      <a:endParaRPr b="0" sz="800" u="none" cap="none" strike="noStrike">
                        <a:solidFill>
                          <a:schemeClr val="dk1"/>
                        </a:solidFill>
                        <a:latin typeface="Arial Narrow"/>
                        <a:ea typeface="Arial Narrow"/>
                        <a:cs typeface="Arial Narrow"/>
                        <a:sym typeface="Arial Narrow"/>
                      </a:endParaRPr>
                    </a:p>
                    <a:p>
                      <a:pPr indent="-76200" lvl="0" marL="127000" marR="0" rtl="0" algn="l">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Talking about events and characters in a story and completing roll on the wall</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Teacher in </a:t>
                      </a:r>
                      <a:r>
                        <a:rPr lang="en" sz="800" u="none" cap="none" strike="noStrike">
                          <a:latin typeface="Arial Narrow"/>
                          <a:ea typeface="Arial Narrow"/>
                          <a:cs typeface="Arial Narrow"/>
                          <a:sym typeface="Arial Narrow"/>
                        </a:rPr>
                        <a:t>role</a:t>
                      </a:r>
                      <a:r>
                        <a:rPr lang="en" sz="800" u="none" cap="none" strike="noStrike">
                          <a:solidFill>
                            <a:schemeClr val="dk1"/>
                          </a:solidFill>
                          <a:latin typeface="Arial Narrow"/>
                          <a:ea typeface="Arial Narrow"/>
                          <a:cs typeface="Arial Narrow"/>
                          <a:sym typeface="Arial Narrow"/>
                        </a:rPr>
                        <a:t> for characters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Hot-seating games</a:t>
                      </a:r>
                      <a:endParaRPr sz="1100" u="none" cap="none" strike="noStrike">
                        <a:latin typeface="Arial Narrow"/>
                        <a:ea typeface="Arial Narrow"/>
                        <a:cs typeface="Arial Narrow"/>
                        <a:sym typeface="Arial Narrow"/>
                      </a:endParaRPr>
                    </a:p>
                    <a:p>
                      <a:pPr indent="0" lvl="0" marL="0" marR="0" rtl="0" algn="ctr">
                        <a:lnSpc>
                          <a:spcPct val="115000"/>
                        </a:lnSpc>
                        <a:spcBef>
                          <a:spcPts val="80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Join in with rhymes and stories. Begin to fill in missing words from well-known rhymes</a:t>
                      </a:r>
                      <a:endParaRPr b="0" sz="800" u="none" cap="none" strike="noStrike">
                        <a:solidFill>
                          <a:schemeClr val="dk1"/>
                        </a:solidFill>
                        <a:latin typeface="Arial Narrow"/>
                        <a:ea typeface="Arial Narrow"/>
                        <a:cs typeface="Arial Narrow"/>
                        <a:sym typeface="Arial Narrow"/>
                      </a:endParaRPr>
                    </a:p>
                    <a:p>
                      <a:pPr indent="-76200" lvl="0" marL="127000" marR="0" rtl="0" algn="ctr">
                        <a:lnSpc>
                          <a:spcPct val="100000"/>
                        </a:lnSpc>
                        <a:spcBef>
                          <a:spcPts val="0"/>
                        </a:spcBef>
                        <a:spcAft>
                          <a:spcPts val="0"/>
                        </a:spcAft>
                        <a:buClr>
                          <a:schemeClr val="dk1"/>
                        </a:buClr>
                        <a:buSzPts val="800"/>
                        <a:buFont typeface="Arial"/>
                        <a:buNone/>
                      </a:pPr>
                      <a:r>
                        <a:t/>
                      </a:r>
                      <a:endParaRPr b="0"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Practise Fred Talk </a:t>
                      </a:r>
                      <a:r>
                        <a:rPr lang="en" sz="800" u="none" cap="none" strike="noStrike">
                          <a:latin typeface="Arial Narrow"/>
                          <a:ea typeface="Arial Narrow"/>
                          <a:cs typeface="Arial Narrow"/>
                          <a:sym typeface="Arial Narrow"/>
                        </a:rPr>
                        <a:t>and segment in order to read and spell vc and cvc words</a:t>
                      </a:r>
                      <a:endParaRPr sz="1100" u="none" cap="none" strike="noStrike"/>
                    </a:p>
                    <a:p>
                      <a:pPr indent="0" lvl="0" marL="0" marR="0" rtl="0" algn="ctr">
                        <a:lnSpc>
                          <a:spcPct val="107000"/>
                        </a:lnSpc>
                        <a:spcBef>
                          <a:spcPts val="0"/>
                        </a:spcBef>
                        <a:spcAft>
                          <a:spcPts val="0"/>
                        </a:spcAft>
                        <a:buClr>
                          <a:schemeClr val="dk1"/>
                        </a:buClr>
                        <a:buSzPts val="800"/>
                        <a:buFont typeface="Arial"/>
                        <a:buNone/>
                      </a:pPr>
                      <a:r>
                        <a:t/>
                      </a:r>
                      <a:endParaRPr sz="800" u="none" cap="none" strike="noStrike">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Arial"/>
                        <a:buNone/>
                      </a:pPr>
                      <a:r>
                        <a:rPr lang="en" sz="800" u="none" cap="none" strike="noStrike">
                          <a:latin typeface="Arial Narrow"/>
                          <a:ea typeface="Arial Narrow"/>
                          <a:cs typeface="Arial Narrow"/>
                          <a:sym typeface="Arial Narrow"/>
                        </a:rPr>
                        <a:t>Practise using 1:1 correspondence when reading words</a:t>
                      </a:r>
                      <a:endParaRPr sz="1100" u="none" cap="none" strike="noStrike">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Word investigations for tricky words to, no, go, the I , into</a:t>
                      </a:r>
                      <a:endParaRPr sz="1100" u="none" cap="none" strike="noStrike"/>
                    </a:p>
                    <a:p>
                      <a:pPr indent="0" lvl="0" marL="0" marR="0" rtl="0" algn="ctr">
                        <a:lnSpc>
                          <a:spcPct val="107000"/>
                        </a:lnSpc>
                        <a:spcBef>
                          <a:spcPts val="0"/>
                        </a:spcBef>
                        <a:spcAft>
                          <a:spcPts val="0"/>
                        </a:spcAft>
                        <a:buClr>
                          <a:schemeClr val="dk1"/>
                        </a:buClr>
                        <a:buSzPts val="800"/>
                        <a:buFont typeface="Arial"/>
                        <a:buNone/>
                      </a:pPr>
                      <a:r>
                        <a:t/>
                      </a:r>
                      <a:endParaRPr b="0"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Arial"/>
                        <a:buNone/>
                      </a:pPr>
                      <a:r>
                        <a:rPr b="0" lang="en" sz="800" u="none" cap="none" strike="noStrike">
                          <a:solidFill>
                            <a:schemeClr val="dk1"/>
                          </a:solidFill>
                          <a:latin typeface="Arial Narrow"/>
                          <a:ea typeface="Arial Narrow"/>
                          <a:cs typeface="Arial Narrow"/>
                          <a:sym typeface="Arial Narrow"/>
                        </a:rPr>
                        <a:t>RWI Phonics focus: To read all set 1 sounds and to blend sounds into words orally</a:t>
                      </a:r>
                      <a:endParaRPr sz="1100" u="none" cap="none" strike="noStrike">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Arial"/>
                        <a:buNone/>
                      </a:pPr>
                      <a:r>
                        <a:t/>
                      </a:r>
                      <a:endParaRPr sz="800" u="none" cap="none" strike="noStrike">
                        <a:latin typeface="Arial Narrow"/>
                        <a:ea typeface="Arial Narrow"/>
                        <a:cs typeface="Arial Narrow"/>
                        <a:sym typeface="Arial Narrow"/>
                      </a:endParaRPr>
                    </a:p>
                  </a:txBody>
                  <a:tcPr marT="34300" marB="34300" marR="68600" marL="68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c gridSpan="2">
                  <a:txBody>
                    <a:bodyPr/>
                    <a:lstStyle/>
                    <a:p>
                      <a:pPr indent="0" lvl="0" marL="0" marR="0" rtl="0" algn="ctr">
                        <a:lnSpc>
                          <a:spcPct val="115000"/>
                        </a:lnSpc>
                        <a:spcBef>
                          <a:spcPts val="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Class and group discussions to show interest and answer  simple questions about a text</a:t>
                      </a:r>
                      <a:endParaRPr sz="1100" u="none" cap="none" strike="noStrike"/>
                    </a:p>
                    <a:p>
                      <a:pPr indent="0" lvl="0" marL="0" marR="0" rtl="0" algn="ctr">
                        <a:lnSpc>
                          <a:spcPct val="115000"/>
                        </a:lnSpc>
                        <a:spcBef>
                          <a:spcPts val="80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Retelling our favourite stories using drama conventions:</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Puppets</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props and role play</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Freeze frames </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thought tunnels</a:t>
                      </a:r>
                      <a:endParaRPr sz="1100" u="none" cap="none" strike="noStrike"/>
                    </a:p>
                    <a:p>
                      <a:pPr indent="0" lvl="0" marL="0" marR="0" rtl="0" algn="ctr">
                        <a:lnSpc>
                          <a:spcPct val="115000"/>
                        </a:lnSpc>
                        <a:spcBef>
                          <a:spcPts val="80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Reciting poems by heart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To </a:t>
                      </a:r>
                      <a:r>
                        <a:rPr lang="en" sz="800" u="none" cap="none" strike="noStrike">
                          <a:latin typeface="Arial Narrow"/>
                          <a:ea typeface="Arial Narrow"/>
                          <a:cs typeface="Arial Narrow"/>
                          <a:sym typeface="Arial Narrow"/>
                        </a:rPr>
                        <a:t>read with 1-1 correspondence</a:t>
                      </a:r>
                      <a:endParaRPr sz="1100" u="none" cap="none" strike="noStrike">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 to recognise </a:t>
                      </a:r>
                      <a:r>
                        <a:rPr lang="en" sz="800" u="none" cap="none" strike="noStrike">
                          <a:latin typeface="Arial Narrow"/>
                          <a:ea typeface="Arial Narrow"/>
                          <a:cs typeface="Arial Narrow"/>
                          <a:sym typeface="Arial Narrow"/>
                        </a:rPr>
                        <a:t>some common irregular words </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b="0"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rPr b="0" lang="en" sz="800" u="none" cap="none" strike="noStrike">
                          <a:solidFill>
                            <a:schemeClr val="dk1"/>
                          </a:solidFill>
                          <a:latin typeface="Arial Narrow"/>
                          <a:ea typeface="Arial Narrow"/>
                          <a:cs typeface="Arial Narrow"/>
                          <a:sym typeface="Arial Narrow"/>
                        </a:rPr>
                        <a:t>RWI Phonics focus: Blend sounds to read sounds and read short Ditty stories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800"/>
                        <a:buFont typeface="Arial"/>
                        <a:buNone/>
                      </a:pPr>
                      <a:r>
                        <a:t/>
                      </a:r>
                      <a:endParaRPr b="0" sz="800" u="none" cap="none" strike="noStrike">
                        <a:solidFill>
                          <a:schemeClr val="dk1"/>
                        </a:solidFill>
                        <a:latin typeface="Arial Narrow"/>
                        <a:ea typeface="Arial Narrow"/>
                        <a:cs typeface="Arial Narrow"/>
                        <a:sym typeface="Arial Narrow"/>
                      </a:endParaRPr>
                    </a:p>
                  </a:txBody>
                  <a:tcPr marT="34300" marB="34300" marR="68600" marL="68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gridSpan="2">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Children describe their thoughts and feelings when talking about what they have read</a:t>
                      </a:r>
                      <a:endParaRPr sz="1100" u="none" cap="none" strike="noStrike"/>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Making predictions about what might happened next</a:t>
                      </a:r>
                      <a:endParaRPr sz="1100" u="none" cap="none" strike="noStrike"/>
                    </a:p>
                    <a:p>
                      <a:pPr indent="0" lvl="0" marL="0" marR="0" rtl="0" algn="ctr">
                        <a:lnSpc>
                          <a:spcPct val="115000"/>
                        </a:lnSpc>
                        <a:spcBef>
                          <a:spcPts val="80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Retelling our favourite stories using drama conventions:</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Puppets</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props and role play</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Freeze frames </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thought tunnels</a:t>
                      </a:r>
                      <a:endParaRPr sz="1100" u="none" cap="none" strike="noStrike"/>
                    </a:p>
                    <a:p>
                      <a:pPr indent="0" lvl="0" marL="0" marR="0" rtl="0" algn="ctr">
                        <a:lnSpc>
                          <a:spcPct val="100000"/>
                        </a:lnSpc>
                        <a:spcBef>
                          <a:spcPts val="0"/>
                        </a:spcBef>
                        <a:spcAft>
                          <a:spcPts val="0"/>
                        </a:spcAft>
                        <a:buClr>
                          <a:srgbClr val="000000"/>
                        </a:buClr>
                        <a:buSzPts val="800"/>
                        <a:buFont typeface="Arial"/>
                        <a:buNone/>
                      </a:pPr>
                      <a:r>
                        <a:t/>
                      </a:r>
                      <a:endParaRPr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Reciting poems by heart</a:t>
                      </a:r>
                      <a:endParaRPr sz="1100" u="none" cap="none" strike="noStrike"/>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RWI Phonics focus: To recognise  set 2 sounds Green storybooks</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latin typeface="Arial Narrow"/>
                        <a:ea typeface="Arial Narrow"/>
                        <a:cs typeface="Arial Narrow"/>
                        <a:sym typeface="Arial Narrow"/>
                      </a:endParaRPr>
                    </a:p>
                    <a:p>
                      <a:pPr indent="0" lvl="0" marL="0" marR="0" rtl="0" algn="l">
                        <a:lnSpc>
                          <a:spcPct val="115000"/>
                        </a:lnSpc>
                        <a:spcBef>
                          <a:spcPts val="0"/>
                        </a:spcBef>
                        <a:spcAft>
                          <a:spcPts val="0"/>
                        </a:spcAft>
                        <a:buClr>
                          <a:schemeClr val="dk1"/>
                        </a:buClr>
                        <a:buSzPts val="800"/>
                        <a:buFont typeface="Arial"/>
                        <a:buNone/>
                      </a:pPr>
                      <a:r>
                        <a:t/>
                      </a:r>
                      <a:endParaRPr b="0" sz="800" u="none" cap="none" strike="noStrike">
                        <a:solidFill>
                          <a:schemeClr val="dk1"/>
                        </a:solidFill>
                        <a:latin typeface="Arial Narrow"/>
                        <a:ea typeface="Arial Narrow"/>
                        <a:cs typeface="Arial Narrow"/>
                        <a:sym typeface="Arial Narrow"/>
                      </a:endParaRPr>
                    </a:p>
                    <a:p>
                      <a:pPr indent="0" lvl="0" marL="0" marR="0" rtl="0" algn="l">
                        <a:lnSpc>
                          <a:spcPct val="115000"/>
                        </a:lnSpc>
                        <a:spcBef>
                          <a:spcPts val="0"/>
                        </a:spcBef>
                        <a:spcAft>
                          <a:spcPts val="0"/>
                        </a:spcAft>
                        <a:buClr>
                          <a:schemeClr val="dk1"/>
                        </a:buClr>
                        <a:buSzPts val="800"/>
                        <a:buFont typeface="Arial"/>
                        <a:buNone/>
                      </a:pPr>
                      <a:r>
                        <a:t/>
                      </a:r>
                      <a:endParaRPr b="0" sz="800" u="none" cap="none" strike="noStrike">
                        <a:solidFill>
                          <a:schemeClr val="dk1"/>
                        </a:solidFill>
                        <a:latin typeface="Arial Narrow"/>
                        <a:ea typeface="Arial Narrow"/>
                        <a:cs typeface="Arial Narrow"/>
                        <a:sym typeface="Arial Narrow"/>
                      </a:endParaRPr>
                    </a:p>
                  </a:txBody>
                  <a:tcPr marT="34300" marB="34300" marR="68600" marL="68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gridSpan="2">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 to consider</a:t>
                      </a:r>
                      <a:r>
                        <a:rPr lang="en" sz="800" u="none" cap="none" strike="noStrike">
                          <a:latin typeface="Arial Narrow"/>
                          <a:ea typeface="Arial Narrow"/>
                          <a:cs typeface="Arial Narrow"/>
                          <a:sym typeface="Arial Narrow"/>
                        </a:rPr>
                        <a:t> if their reading makes sense and looks right and re-read when necessary</a:t>
                      </a:r>
                      <a:endParaRPr sz="1100" u="none" cap="none" strike="noStrike"/>
                    </a:p>
                    <a:p>
                      <a:pPr indent="0" lvl="0" marL="0" marR="0" rtl="0" algn="ctr">
                        <a:lnSpc>
                          <a:spcPct val="100000"/>
                        </a:lnSpc>
                        <a:spcBef>
                          <a:spcPts val="0"/>
                        </a:spcBef>
                        <a:spcAft>
                          <a:spcPts val="0"/>
                        </a:spcAft>
                        <a:buClr>
                          <a:srgbClr val="000000"/>
                        </a:buClr>
                        <a:buSzPts val="800"/>
                        <a:buFont typeface="Arial"/>
                        <a:buNone/>
                      </a:pPr>
                      <a:r>
                        <a:t/>
                      </a:r>
                      <a:endParaRPr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Making predictions about what might happened next and answer questions about the text</a:t>
                      </a:r>
                      <a:endParaRPr sz="1100" u="none" cap="none" strike="noStrike"/>
                    </a:p>
                    <a:p>
                      <a:pPr indent="0" lvl="0" marL="0" marR="0" rtl="0" algn="ctr">
                        <a:lnSpc>
                          <a:spcPct val="115000"/>
                        </a:lnSpc>
                        <a:spcBef>
                          <a:spcPts val="80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Retelling our favourite stories using drama conventions:</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Puppets</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props and role play</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Freeze frames </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thought tunnels</a:t>
                      </a:r>
                      <a:endParaRPr sz="1100" u="none" cap="none" strike="noStrike"/>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Create their own poems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800"/>
                        <a:buFont typeface="Arial"/>
                        <a:buNone/>
                      </a:pPr>
                      <a:r>
                        <a:rPr b="0" lang="en" sz="800" u="none" cap="none" strike="noStrike">
                          <a:solidFill>
                            <a:schemeClr val="dk1"/>
                          </a:solidFill>
                          <a:latin typeface="Arial Narrow"/>
                          <a:ea typeface="Arial Narrow"/>
                          <a:cs typeface="Arial Narrow"/>
                          <a:sym typeface="Arial Narrow"/>
                        </a:rPr>
                        <a:t>RWI Phonics focus: </a:t>
                      </a:r>
                      <a:r>
                        <a:rPr lang="en" sz="800" u="none" cap="none" strike="noStrike">
                          <a:solidFill>
                            <a:schemeClr val="dk1"/>
                          </a:solidFill>
                          <a:latin typeface="Arial Narrow"/>
                          <a:ea typeface="Arial Narrow"/>
                          <a:cs typeface="Arial Narrow"/>
                          <a:sym typeface="Arial Narrow"/>
                        </a:rPr>
                        <a:t>To recognise  set 2 sounds Purple storybooks</a:t>
                      </a:r>
                      <a:endParaRPr sz="1100" u="none" cap="none" strike="noStrike"/>
                    </a:p>
                    <a:p>
                      <a:pPr indent="0" lvl="0" marL="0" marR="0" rtl="0" algn="ctr">
                        <a:lnSpc>
                          <a:spcPct val="100000"/>
                        </a:lnSpc>
                        <a:spcBef>
                          <a:spcPts val="0"/>
                        </a:spcBef>
                        <a:spcAft>
                          <a:spcPts val="0"/>
                        </a:spcAft>
                        <a:buClr>
                          <a:schemeClr val="dk1"/>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34300" marB="34300" marR="68600" marL="68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hMerge="1"/>
                <a:tc>
                  <a:txBody>
                    <a:bodyPr/>
                    <a:lstStyle/>
                    <a:p>
                      <a:pPr indent="0" lvl="0" marL="0" marR="0" rtl="0" algn="l">
                        <a:lnSpc>
                          <a:spcPct val="100000"/>
                        </a:lnSpc>
                        <a:spcBef>
                          <a:spcPts val="0"/>
                        </a:spcBef>
                        <a:spcAft>
                          <a:spcPts val="0"/>
                        </a:spcAft>
                        <a:buClr>
                          <a:schemeClr val="dk1"/>
                        </a:buClr>
                        <a:buSzPts val="600"/>
                        <a:buFont typeface="Arial"/>
                        <a:buNone/>
                      </a:pPr>
                      <a:r>
                        <a:rPr lang="en" sz="800" u="none" cap="none" strike="noStrike">
                          <a:latin typeface="Arial Narrow"/>
                          <a:ea typeface="Arial Narrow"/>
                          <a:cs typeface="Arial Narrow"/>
                          <a:sym typeface="Arial Narrow"/>
                        </a:rPr>
                        <a:t>Use reading area independently to read and retell favourite stories</a:t>
                      </a:r>
                      <a:endParaRPr sz="1100" u="none" cap="none" strike="noStrike"/>
                    </a:p>
                    <a:p>
                      <a:pPr indent="0" lvl="0" marL="0" marR="0" rtl="0" algn="l">
                        <a:lnSpc>
                          <a:spcPct val="100000"/>
                        </a:lnSpc>
                        <a:spcBef>
                          <a:spcPts val="0"/>
                        </a:spcBef>
                        <a:spcAft>
                          <a:spcPts val="0"/>
                        </a:spcAft>
                        <a:buClr>
                          <a:schemeClr val="dk1"/>
                        </a:buClr>
                        <a:buSzPts val="600"/>
                        <a:buFont typeface="Arial"/>
                        <a:buNone/>
                      </a:pPr>
                      <a:r>
                        <a:t/>
                      </a:r>
                      <a:endParaRPr sz="8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600"/>
                        <a:buFont typeface="Arial"/>
                        <a:buNone/>
                      </a:pPr>
                      <a:r>
                        <a:rPr lang="en" sz="800" u="none" cap="none" strike="noStrike">
                          <a:latin typeface="Arial Narrow"/>
                          <a:ea typeface="Arial Narrow"/>
                          <a:cs typeface="Arial Narrow"/>
                          <a:sym typeface="Arial Narrow"/>
                        </a:rPr>
                        <a:t>Complete book reviews </a:t>
                      </a:r>
                      <a:endParaRPr sz="1100" u="none" cap="none" strike="noStrike"/>
                    </a:p>
                    <a:p>
                      <a:pPr indent="0" lvl="0" marL="0" marR="0" rtl="0" algn="l">
                        <a:lnSpc>
                          <a:spcPct val="100000"/>
                        </a:lnSpc>
                        <a:spcBef>
                          <a:spcPts val="0"/>
                        </a:spcBef>
                        <a:spcAft>
                          <a:spcPts val="0"/>
                        </a:spcAft>
                        <a:buClr>
                          <a:schemeClr val="dk1"/>
                        </a:buClr>
                        <a:buSzPts val="600"/>
                        <a:buFont typeface="Arial"/>
                        <a:buNone/>
                      </a:pPr>
                      <a:r>
                        <a:t/>
                      </a:r>
                      <a:endParaRPr sz="800" u="none" cap="none" strike="noStrike">
                        <a:latin typeface="Arial Narrow"/>
                        <a:ea typeface="Arial Narrow"/>
                        <a:cs typeface="Arial Narrow"/>
                        <a:sym typeface="Arial Narrow"/>
                      </a:endParaRPr>
                    </a:p>
                    <a:p>
                      <a:pPr indent="0" lvl="0" marL="0" marR="0" rtl="0" algn="ctr">
                        <a:lnSpc>
                          <a:spcPct val="115000"/>
                        </a:lnSpc>
                        <a:spcBef>
                          <a:spcPts val="800"/>
                        </a:spcBef>
                        <a:spcAft>
                          <a:spcPts val="0"/>
                        </a:spcAft>
                        <a:buClr>
                          <a:schemeClr val="dk1"/>
                        </a:buClr>
                        <a:buSzPts val="800"/>
                        <a:buFont typeface="Arial"/>
                        <a:buNone/>
                      </a:pPr>
                      <a:r>
                        <a:rPr lang="en" sz="800" u="none" cap="none" strike="noStrike">
                          <a:solidFill>
                            <a:schemeClr val="dk1"/>
                          </a:solidFill>
                          <a:latin typeface="Arial Narrow"/>
                          <a:ea typeface="Arial Narrow"/>
                          <a:cs typeface="Arial Narrow"/>
                          <a:sym typeface="Arial Narrow"/>
                        </a:rPr>
                        <a:t>Retelling our favourite stories using drama conventions:</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Puppets</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props and role play</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Freeze frames </a:t>
                      </a:r>
                      <a:endParaRPr sz="1100" u="none" cap="none" strike="noStrike"/>
                    </a:p>
                    <a:p>
                      <a:pPr indent="-127000" lvl="0" marL="127000" marR="0" rtl="0" algn="l">
                        <a:lnSpc>
                          <a:spcPct val="115000"/>
                        </a:lnSpc>
                        <a:spcBef>
                          <a:spcPts val="80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thought tunnels</a:t>
                      </a:r>
                      <a:endParaRPr sz="1100" u="none" cap="none" strike="noStrike"/>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Create their own poems</a:t>
                      </a:r>
                      <a:endParaRPr sz="11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600"/>
                        <a:buFont typeface="Arial"/>
                        <a:buNone/>
                      </a:pPr>
                      <a:r>
                        <a:t/>
                      </a:r>
                      <a:endParaRPr b="0"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600"/>
                        <a:buFont typeface="Arial"/>
                        <a:buNone/>
                      </a:pPr>
                      <a:r>
                        <a:rPr b="0" lang="en" sz="800" u="none" cap="none" strike="noStrike">
                          <a:solidFill>
                            <a:schemeClr val="dk1"/>
                          </a:solidFill>
                          <a:latin typeface="Arial Narrow"/>
                          <a:ea typeface="Arial Narrow"/>
                          <a:cs typeface="Arial Narrow"/>
                          <a:sym typeface="Arial Narrow"/>
                        </a:rPr>
                        <a:t>RWI Phonics focus: Read pink storybooks</a:t>
                      </a:r>
                      <a:endParaRPr sz="11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600"/>
                        <a:buFont typeface="Arial"/>
                        <a:buNone/>
                      </a:pPr>
                      <a:r>
                        <a:t/>
                      </a:r>
                      <a:endParaRPr sz="800" u="none" cap="none" strike="noStrike">
                        <a:latin typeface="Arial Narrow"/>
                        <a:ea typeface="Arial Narrow"/>
                        <a:cs typeface="Arial Narrow"/>
                        <a:sym typeface="Arial Narrow"/>
                      </a:endParaRPr>
                    </a:p>
                  </a:txBody>
                  <a:tcPr marT="34300" marB="34300" marR="68600" marL="68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bl>
          </a:graphicData>
        </a:graphic>
      </p:graphicFrame>
      <p:pic>
        <p:nvPicPr>
          <p:cNvPr descr="Graphical user interface, website&#10;&#10;Description automatically generated" id="72" name="Google Shape;72;p14">
            <a:hlinkClick/>
          </p:cNvPr>
          <p:cNvPicPr preferRelativeResize="0"/>
          <p:nvPr/>
        </p:nvPicPr>
        <p:blipFill rotWithShape="1">
          <a:blip r:embed="rId3">
            <a:alphaModFix/>
          </a:blip>
          <a:srcRect b="77190" l="25022" r="69788" t="10743"/>
          <a:stretch/>
        </p:blipFill>
        <p:spPr>
          <a:xfrm>
            <a:off x="603205" y="30808"/>
            <a:ext cx="426864" cy="539636"/>
          </a:xfrm>
          <a:prstGeom prst="rect">
            <a:avLst/>
          </a:prstGeom>
          <a:noFill/>
          <a:ln>
            <a:noFill/>
          </a:ln>
        </p:spPr>
      </p:pic>
      <p:pic>
        <p:nvPicPr>
          <p:cNvPr id="73" name="Google Shape;73;p14"/>
          <p:cNvPicPr preferRelativeResize="0"/>
          <p:nvPr/>
        </p:nvPicPr>
        <p:blipFill rotWithShape="1">
          <a:blip r:embed="rId4">
            <a:alphaModFix/>
          </a:blip>
          <a:srcRect b="0" l="0" r="0" t="0"/>
          <a:stretch/>
        </p:blipFill>
        <p:spPr>
          <a:xfrm>
            <a:off x="457200" y="3220278"/>
            <a:ext cx="742950" cy="672520"/>
          </a:xfrm>
          <a:prstGeom prst="rect">
            <a:avLst/>
          </a:prstGeom>
          <a:noFill/>
          <a:ln>
            <a:noFill/>
          </a:ln>
        </p:spPr>
      </p:pic>
      <p:pic>
        <p:nvPicPr>
          <p:cNvPr id="74" name="Google Shape;74;p14"/>
          <p:cNvPicPr preferRelativeResize="0"/>
          <p:nvPr/>
        </p:nvPicPr>
        <p:blipFill rotWithShape="1">
          <a:blip r:embed="rId5">
            <a:alphaModFix/>
          </a:blip>
          <a:srcRect b="0" l="0" r="0" t="0"/>
          <a:stretch/>
        </p:blipFill>
        <p:spPr>
          <a:xfrm>
            <a:off x="1484523" y="737567"/>
            <a:ext cx="189668" cy="201200"/>
          </a:xfrm>
          <a:prstGeom prst="rect">
            <a:avLst/>
          </a:prstGeom>
          <a:noFill/>
          <a:ln>
            <a:noFill/>
          </a:ln>
        </p:spPr>
      </p:pic>
      <p:pic>
        <p:nvPicPr>
          <p:cNvPr descr="A group of balloons&#10;&#10;Description automatically generated with low confidence" id="75" name="Google Shape;75;p14"/>
          <p:cNvPicPr preferRelativeResize="0"/>
          <p:nvPr/>
        </p:nvPicPr>
        <p:blipFill rotWithShape="1">
          <a:blip r:embed="rId6">
            <a:alphaModFix/>
          </a:blip>
          <a:srcRect b="0" l="0" r="0" t="0"/>
          <a:stretch/>
        </p:blipFill>
        <p:spPr>
          <a:xfrm>
            <a:off x="2660375" y="680791"/>
            <a:ext cx="194815" cy="314749"/>
          </a:xfrm>
          <a:prstGeom prst="rect">
            <a:avLst/>
          </a:prstGeom>
          <a:noFill/>
          <a:ln>
            <a:noFill/>
          </a:ln>
        </p:spPr>
      </p:pic>
      <p:pic>
        <p:nvPicPr>
          <p:cNvPr descr="A picture containing shape&#10;&#10;Description automatically generated" id="76" name="Google Shape;76;p14"/>
          <p:cNvPicPr preferRelativeResize="0"/>
          <p:nvPr/>
        </p:nvPicPr>
        <p:blipFill rotWithShape="1">
          <a:blip r:embed="rId7">
            <a:alphaModFix/>
          </a:blip>
          <a:srcRect b="0" l="0" r="0" t="0"/>
          <a:stretch/>
        </p:blipFill>
        <p:spPr>
          <a:xfrm>
            <a:off x="3945401" y="824639"/>
            <a:ext cx="267600" cy="219655"/>
          </a:xfrm>
          <a:prstGeom prst="rect">
            <a:avLst/>
          </a:prstGeom>
          <a:noFill/>
          <a:ln>
            <a:noFill/>
          </a:ln>
        </p:spPr>
      </p:pic>
      <p:pic>
        <p:nvPicPr>
          <p:cNvPr descr="A picture containing shape&#10;&#10;Description automatically generated" id="77" name="Google Shape;77;p14"/>
          <p:cNvPicPr preferRelativeResize="0"/>
          <p:nvPr/>
        </p:nvPicPr>
        <p:blipFill rotWithShape="1">
          <a:blip r:embed="rId8">
            <a:alphaModFix/>
          </a:blip>
          <a:srcRect b="0" l="0" r="0" t="0"/>
          <a:stretch/>
        </p:blipFill>
        <p:spPr>
          <a:xfrm>
            <a:off x="5216798" y="838166"/>
            <a:ext cx="354408" cy="219659"/>
          </a:xfrm>
          <a:prstGeom prst="rect">
            <a:avLst/>
          </a:prstGeom>
          <a:noFill/>
          <a:ln>
            <a:noFill/>
          </a:ln>
        </p:spPr>
      </p:pic>
      <p:pic>
        <p:nvPicPr>
          <p:cNvPr id="78" name="Google Shape;78;p14"/>
          <p:cNvPicPr preferRelativeResize="0"/>
          <p:nvPr/>
        </p:nvPicPr>
        <p:blipFill rotWithShape="1">
          <a:blip r:embed="rId9">
            <a:alphaModFix/>
          </a:blip>
          <a:srcRect b="0" l="0" r="0" t="0"/>
          <a:stretch/>
        </p:blipFill>
        <p:spPr>
          <a:xfrm rot="755737">
            <a:off x="6318106" y="736124"/>
            <a:ext cx="372058" cy="221515"/>
          </a:xfrm>
          <a:prstGeom prst="rect">
            <a:avLst/>
          </a:prstGeom>
          <a:noFill/>
          <a:ln>
            <a:noFill/>
          </a:ln>
        </p:spPr>
      </p:pic>
      <p:pic>
        <p:nvPicPr>
          <p:cNvPr descr="A picture containing diagram&#10;&#10;Description automatically generated" id="79" name="Google Shape;79;p14"/>
          <p:cNvPicPr preferRelativeResize="0"/>
          <p:nvPr/>
        </p:nvPicPr>
        <p:blipFill rotWithShape="1">
          <a:blip r:embed="rId10">
            <a:alphaModFix/>
          </a:blip>
          <a:srcRect b="0" l="0" r="0" t="0"/>
          <a:stretch/>
        </p:blipFill>
        <p:spPr>
          <a:xfrm rot="-1098563">
            <a:off x="8084267" y="851597"/>
            <a:ext cx="400428" cy="2596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aphicFrame>
        <p:nvGraphicFramePr>
          <p:cNvPr id="84" name="Google Shape;84;p15"/>
          <p:cNvGraphicFramePr/>
          <p:nvPr/>
        </p:nvGraphicFramePr>
        <p:xfrm>
          <a:off x="266255" y="813222"/>
          <a:ext cx="3000000" cy="3000000"/>
        </p:xfrm>
        <a:graphic>
          <a:graphicData uri="http://schemas.openxmlformats.org/drawingml/2006/table">
            <a:tbl>
              <a:tblPr bandRow="1" firstRow="1">
                <a:noFill/>
                <a:tableStyleId>{6037FB96-32E6-42B1-9759-94D3E518CED4}</a:tableStyleId>
              </a:tblPr>
              <a:tblGrid>
                <a:gridCol w="1236275"/>
                <a:gridCol w="1227800"/>
                <a:gridCol w="1227800"/>
                <a:gridCol w="1227800"/>
                <a:gridCol w="1227800"/>
                <a:gridCol w="1227800"/>
                <a:gridCol w="1227800"/>
              </a:tblGrid>
              <a:tr h="48035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Autumn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7F7F7F"/>
                        </a:buClr>
                        <a:buSzPts val="2700"/>
                        <a:buFont typeface="Amatic SC"/>
                        <a:buNone/>
                      </a:pPr>
                      <a:r>
                        <a:rPr b="0" lang="en" sz="1800" u="none" cap="none" strike="noStrike">
                          <a:solidFill>
                            <a:schemeClr val="dk1"/>
                          </a:solidFill>
                          <a:latin typeface="Arial Narrow"/>
                          <a:ea typeface="Arial Narrow"/>
                          <a:cs typeface="Arial Narrow"/>
                          <a:sym typeface="Arial Narrow"/>
                        </a:rPr>
                        <a:t>Autumn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Spring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Spring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Summer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Summer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442000">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latin typeface="Arial Narrow"/>
                          <a:ea typeface="Arial Narrow"/>
                          <a:cs typeface="Arial Narrow"/>
                          <a:sym typeface="Arial Narrow"/>
                        </a:rPr>
                        <a:t>General Themes </a:t>
                      </a:r>
                      <a:endParaRPr b="1" sz="11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All About 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Celebrations</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500"/>
                        <a:buFont typeface="Amatic SC"/>
                        <a:buNone/>
                      </a:pPr>
                      <a:r>
                        <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To Infinity and Beyond!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The Land Before Time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How does your Garden Grow?</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All Around the World!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3018425">
                <a:tc>
                  <a:txBody>
                    <a:bodyPr/>
                    <a:lstStyle/>
                    <a:p>
                      <a:pPr indent="0" lvl="0" marL="0" marR="0" rtl="0" algn="ctr">
                        <a:lnSpc>
                          <a:spcPct val="100000"/>
                        </a:lnSpc>
                        <a:spcBef>
                          <a:spcPts val="0"/>
                        </a:spcBef>
                        <a:spcAft>
                          <a:spcPts val="0"/>
                        </a:spcAft>
                        <a:buClr>
                          <a:srgbClr val="000000"/>
                        </a:buClr>
                        <a:buSzPts val="2700"/>
                        <a:buFont typeface="Arial"/>
                        <a:buNone/>
                      </a:pPr>
                      <a:r>
                        <a:rPr b="1" lang="en" sz="1400" u="none" cap="none" strike="noStrike">
                          <a:latin typeface="Arial Narrow"/>
                          <a:ea typeface="Arial Narrow"/>
                          <a:cs typeface="Arial Narrow"/>
                          <a:sym typeface="Arial Narrow"/>
                        </a:rPr>
                        <a:t>Literacy Vocabulary</a:t>
                      </a:r>
                      <a:endParaRPr sz="1100" u="none" cap="none" strike="noStrike"/>
                    </a:p>
                    <a:p>
                      <a:pPr indent="0" lvl="0" marL="0" marR="0" rtl="0" algn="ctr">
                        <a:lnSpc>
                          <a:spcPct val="100000"/>
                        </a:lnSpc>
                        <a:spcBef>
                          <a:spcPts val="0"/>
                        </a:spcBef>
                        <a:spcAft>
                          <a:spcPts val="0"/>
                        </a:spcAft>
                        <a:buClr>
                          <a:srgbClr val="000000"/>
                        </a:buClr>
                        <a:buSzPts val="2700"/>
                        <a:buFont typeface="Arial"/>
                        <a:buNone/>
                      </a:pPr>
                      <a:r>
                        <a:t/>
                      </a:r>
                      <a:endParaRPr b="1" sz="1400" u="none" cap="none" strike="noStrike">
                        <a:latin typeface="Arial Narrow"/>
                        <a:ea typeface="Arial Narrow"/>
                        <a:cs typeface="Arial Narrow"/>
                        <a:sym typeface="Arial Narrow"/>
                      </a:endParaRPr>
                    </a:p>
                    <a:p>
                      <a:pPr indent="-254000" lvl="0" marL="254000" marR="0" rtl="0" algn="l">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Comprehension</a:t>
                      </a:r>
                      <a:endParaRPr sz="1100" u="none" cap="none" strike="noStrike"/>
                    </a:p>
                    <a:p>
                      <a:pPr indent="0" lvl="0" marL="0" marR="0" rtl="0" algn="l">
                        <a:lnSpc>
                          <a:spcPct val="100000"/>
                        </a:lnSpc>
                        <a:spcBef>
                          <a:spcPts val="0"/>
                        </a:spcBef>
                        <a:spcAft>
                          <a:spcPts val="0"/>
                        </a:spcAft>
                        <a:buClr>
                          <a:schemeClr val="dk1"/>
                        </a:buClr>
                        <a:buSzPts val="1400"/>
                        <a:buFont typeface="Calibri"/>
                        <a:buNone/>
                      </a:pPr>
                      <a:r>
                        <a:t/>
                      </a:r>
                      <a:endParaRPr b="0" sz="1100" u="none" cap="none" strike="noStrike">
                        <a:latin typeface="Arial Narrow"/>
                        <a:ea typeface="Arial Narrow"/>
                        <a:cs typeface="Arial Narrow"/>
                        <a:sym typeface="Arial Narrow"/>
                      </a:endParaRPr>
                    </a:p>
                    <a:p>
                      <a:pPr indent="-215900" lvl="0" marL="215900" marR="0" rtl="0" algn="l">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Word Reading</a:t>
                      </a:r>
                      <a:endParaRPr sz="1100" u="none" cap="none" strike="noStrike"/>
                    </a:p>
                    <a:p>
                      <a:pPr indent="-127000" lvl="0" marL="215900" marR="0" rtl="0" algn="l">
                        <a:lnSpc>
                          <a:spcPct val="100000"/>
                        </a:lnSpc>
                        <a:spcBef>
                          <a:spcPts val="0"/>
                        </a:spcBef>
                        <a:spcAft>
                          <a:spcPts val="0"/>
                        </a:spcAft>
                        <a:buClr>
                          <a:schemeClr val="dk1"/>
                        </a:buClr>
                        <a:buSzPts val="1400"/>
                        <a:buFont typeface="Arial"/>
                        <a:buNone/>
                      </a:pPr>
                      <a:r>
                        <a:t/>
                      </a:r>
                      <a:endParaRPr b="0" sz="1100" u="none" cap="none" strike="noStrike">
                        <a:latin typeface="Arial Narrow"/>
                        <a:ea typeface="Arial Narrow"/>
                        <a:cs typeface="Arial Narrow"/>
                        <a:sym typeface="Arial Narrow"/>
                      </a:endParaRPr>
                    </a:p>
                    <a:p>
                      <a:pPr indent="-215900" lvl="0" marL="215900" marR="0" rtl="0" algn="l">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Writing</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700"/>
                        <a:buFont typeface="Arial"/>
                        <a:buNone/>
                      </a:pPr>
                      <a:r>
                        <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700"/>
                        <a:buFont typeface="Arial"/>
                        <a:buNone/>
                      </a:pPr>
                      <a:r>
                        <a:t/>
                      </a:r>
                      <a:endParaRPr b="0" sz="11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Book</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Text</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Picture</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Word</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Sound</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Rhyme</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Poem</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Pinch</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Grip</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Write</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t/>
                      </a:r>
                      <a:endParaRPr sz="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Character</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Setting</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Middle </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Ditty</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Rhyme </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Poem</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Grip</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Handwriting</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60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Character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Setting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Build up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Problem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Resolution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Predict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Favourite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Ditty</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Rhyme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Poem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Capital letter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Full stop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Sentence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Build up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Problem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Resolution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Predict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Capital letter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Full stop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Sentence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Version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Checklist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Assess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Correct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Build up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Problem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Resolution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Capital letter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Full stop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Sentence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Version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Checklist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Assess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Correct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Calibri"/>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Review</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Compare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Build up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Problem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Resolution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Capital letter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Full stop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Sentence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Version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Checklist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Assess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Correct</a:t>
                      </a:r>
                      <a:endParaRPr sz="1100" u="none" cap="none" strike="noStrike"/>
                    </a:p>
                    <a:p>
                      <a:pPr indent="0" lvl="0" marL="0" marR="0" rtl="0" algn="ctr">
                        <a:lnSpc>
                          <a:spcPct val="107000"/>
                        </a:lnSpc>
                        <a:spcBef>
                          <a:spcPts val="0"/>
                        </a:spcBef>
                        <a:spcAft>
                          <a:spcPts val="0"/>
                        </a:spcAft>
                        <a:buClr>
                          <a:schemeClr val="dk1"/>
                        </a:buClr>
                        <a:buSzPts val="800"/>
                        <a:buFont typeface="Calibri"/>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bl>
          </a:graphicData>
        </a:graphic>
      </p:graphicFrame>
      <p:pic>
        <p:nvPicPr>
          <p:cNvPr descr="Graphical user interface, website&#10;&#10;Description automatically generated" id="85" name="Google Shape;85;p15">
            <a:hlinkClick/>
          </p:cNvPr>
          <p:cNvPicPr preferRelativeResize="0"/>
          <p:nvPr/>
        </p:nvPicPr>
        <p:blipFill rotWithShape="1">
          <a:blip r:embed="rId3">
            <a:alphaModFix/>
          </a:blip>
          <a:srcRect b="77190" l="25022" r="69788" t="10743"/>
          <a:stretch/>
        </p:blipFill>
        <p:spPr>
          <a:xfrm>
            <a:off x="554752" y="281417"/>
            <a:ext cx="683683" cy="845397"/>
          </a:xfrm>
          <a:prstGeom prst="rect">
            <a:avLst/>
          </a:prstGeom>
          <a:noFill/>
          <a:ln>
            <a:noFill/>
          </a:ln>
        </p:spPr>
      </p:pic>
      <p:sp>
        <p:nvSpPr>
          <p:cNvPr id="86" name="Google Shape;86;p15"/>
          <p:cNvSpPr txBox="1"/>
          <p:nvPr/>
        </p:nvSpPr>
        <p:spPr>
          <a:xfrm>
            <a:off x="766274" y="-218001"/>
            <a:ext cx="7886700" cy="8481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1500"/>
              <a:buFont typeface="Amatic SC"/>
              <a:buNone/>
            </a:pPr>
            <a:r>
              <a:rPr b="0" i="0" lang="en" sz="1500" u="none" cap="none" strike="noStrike">
                <a:solidFill>
                  <a:schemeClr val="dk1"/>
                </a:solidFill>
                <a:latin typeface="Arial Narrow"/>
                <a:ea typeface="Arial Narrow"/>
                <a:cs typeface="Arial Narrow"/>
                <a:sym typeface="Arial Narrow"/>
              </a:rPr>
              <a:t>Reception Long Term Plan : OUR LITERACY VOCABULARY</a:t>
            </a:r>
            <a:endParaRPr b="0" i="0" sz="1500" u="none" cap="none" strike="noStrike">
              <a:solidFill>
                <a:schemeClr val="dk1"/>
              </a:solidFill>
              <a:latin typeface="Arial Narrow"/>
              <a:ea typeface="Arial Narrow"/>
              <a:cs typeface="Arial Narrow"/>
              <a:sym typeface="Arial Narrow"/>
            </a:endParaRPr>
          </a:p>
        </p:txBody>
      </p:sp>
      <p:pic>
        <p:nvPicPr>
          <p:cNvPr descr="Logo&#10;&#10;Description automatically generated with medium confidence" id="87" name="Google Shape;87;p15"/>
          <p:cNvPicPr preferRelativeResize="0"/>
          <p:nvPr/>
        </p:nvPicPr>
        <p:blipFill rotWithShape="1">
          <a:blip r:embed="rId4">
            <a:alphaModFix/>
          </a:blip>
          <a:srcRect b="0" l="0" r="0" t="0"/>
          <a:stretch/>
        </p:blipFill>
        <p:spPr>
          <a:xfrm>
            <a:off x="972104" y="3466180"/>
            <a:ext cx="353919" cy="353919"/>
          </a:xfrm>
          <a:prstGeom prst="rect">
            <a:avLst/>
          </a:prstGeom>
          <a:noFill/>
          <a:ln>
            <a:noFill/>
          </a:ln>
        </p:spPr>
      </p:pic>
      <p:pic>
        <p:nvPicPr>
          <p:cNvPr id="88" name="Google Shape;88;p15"/>
          <p:cNvPicPr preferRelativeResize="0"/>
          <p:nvPr/>
        </p:nvPicPr>
        <p:blipFill rotWithShape="1">
          <a:blip r:embed="rId5">
            <a:alphaModFix/>
          </a:blip>
          <a:srcRect b="0" l="0" r="0" t="0"/>
          <a:stretch/>
        </p:blipFill>
        <p:spPr>
          <a:xfrm>
            <a:off x="1537890" y="1347809"/>
            <a:ext cx="189668" cy="201200"/>
          </a:xfrm>
          <a:prstGeom prst="rect">
            <a:avLst/>
          </a:prstGeom>
          <a:noFill/>
          <a:ln>
            <a:noFill/>
          </a:ln>
        </p:spPr>
      </p:pic>
      <p:pic>
        <p:nvPicPr>
          <p:cNvPr descr="A group of balloons&#10;&#10;Description automatically generated with low confidence" id="89" name="Google Shape;89;p15"/>
          <p:cNvPicPr preferRelativeResize="0"/>
          <p:nvPr/>
        </p:nvPicPr>
        <p:blipFill rotWithShape="1">
          <a:blip r:embed="rId6">
            <a:alphaModFix/>
          </a:blip>
          <a:srcRect b="0" l="0" r="0" t="0"/>
          <a:stretch/>
        </p:blipFill>
        <p:spPr>
          <a:xfrm>
            <a:off x="2788039" y="1347809"/>
            <a:ext cx="194815" cy="314749"/>
          </a:xfrm>
          <a:prstGeom prst="rect">
            <a:avLst/>
          </a:prstGeom>
          <a:noFill/>
          <a:ln>
            <a:noFill/>
          </a:ln>
        </p:spPr>
      </p:pic>
      <p:pic>
        <p:nvPicPr>
          <p:cNvPr descr="A picture containing shape&#10;&#10;Description automatically generated" id="90" name="Google Shape;90;p15"/>
          <p:cNvPicPr preferRelativeResize="0"/>
          <p:nvPr/>
        </p:nvPicPr>
        <p:blipFill rotWithShape="1">
          <a:blip r:embed="rId7">
            <a:alphaModFix/>
          </a:blip>
          <a:srcRect b="0" l="0" r="0" t="0"/>
          <a:stretch/>
        </p:blipFill>
        <p:spPr>
          <a:xfrm>
            <a:off x="4070020" y="1539988"/>
            <a:ext cx="267600" cy="219655"/>
          </a:xfrm>
          <a:prstGeom prst="rect">
            <a:avLst/>
          </a:prstGeom>
          <a:noFill/>
          <a:ln>
            <a:noFill/>
          </a:ln>
        </p:spPr>
      </p:pic>
      <p:pic>
        <p:nvPicPr>
          <p:cNvPr descr="A picture containing shape&#10;&#10;Description automatically generated" id="91" name="Google Shape;91;p15"/>
          <p:cNvPicPr preferRelativeResize="0"/>
          <p:nvPr/>
        </p:nvPicPr>
        <p:blipFill rotWithShape="1">
          <a:blip r:embed="rId8">
            <a:alphaModFix/>
          </a:blip>
          <a:srcRect b="0" l="0" r="0" t="0"/>
          <a:stretch/>
        </p:blipFill>
        <p:spPr>
          <a:xfrm>
            <a:off x="5240749" y="1515985"/>
            <a:ext cx="354408" cy="219659"/>
          </a:xfrm>
          <a:prstGeom prst="rect">
            <a:avLst/>
          </a:prstGeom>
          <a:noFill/>
          <a:ln>
            <a:noFill/>
          </a:ln>
        </p:spPr>
      </p:pic>
      <p:pic>
        <p:nvPicPr>
          <p:cNvPr id="92" name="Google Shape;92;p15"/>
          <p:cNvPicPr preferRelativeResize="0"/>
          <p:nvPr/>
        </p:nvPicPr>
        <p:blipFill rotWithShape="1">
          <a:blip r:embed="rId9">
            <a:alphaModFix/>
          </a:blip>
          <a:srcRect b="0" l="0" r="0" t="0"/>
          <a:stretch/>
        </p:blipFill>
        <p:spPr>
          <a:xfrm rot="755737">
            <a:off x="6340755" y="1394426"/>
            <a:ext cx="372058" cy="221515"/>
          </a:xfrm>
          <a:prstGeom prst="rect">
            <a:avLst/>
          </a:prstGeom>
          <a:noFill/>
          <a:ln>
            <a:noFill/>
          </a:ln>
        </p:spPr>
      </p:pic>
      <p:pic>
        <p:nvPicPr>
          <p:cNvPr descr="A picture containing diagram&#10;&#10;Description automatically generated" id="93" name="Google Shape;93;p15"/>
          <p:cNvPicPr preferRelativeResize="0"/>
          <p:nvPr/>
        </p:nvPicPr>
        <p:blipFill rotWithShape="1">
          <a:blip r:embed="rId10">
            <a:alphaModFix/>
          </a:blip>
          <a:srcRect b="0" l="0" r="0" t="0"/>
          <a:stretch/>
        </p:blipFill>
        <p:spPr>
          <a:xfrm rot="-1098563">
            <a:off x="7661602" y="1452486"/>
            <a:ext cx="400428" cy="229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aphicFrame>
        <p:nvGraphicFramePr>
          <p:cNvPr id="99" name="Google Shape;99;p16"/>
          <p:cNvGraphicFramePr/>
          <p:nvPr/>
        </p:nvGraphicFramePr>
        <p:xfrm>
          <a:off x="148284" y="904038"/>
          <a:ext cx="3000000" cy="3000000"/>
        </p:xfrm>
        <a:graphic>
          <a:graphicData uri="http://schemas.openxmlformats.org/drawingml/2006/table">
            <a:tbl>
              <a:tblPr bandRow="1" firstRow="1">
                <a:noFill/>
                <a:tableStyleId>{6037FB96-32E6-42B1-9759-94D3E518CED4}</a:tableStyleId>
              </a:tblPr>
              <a:tblGrid>
                <a:gridCol w="1150700"/>
                <a:gridCol w="7696750"/>
              </a:tblGrid>
              <a:tr h="52362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400" u="none" cap="none" strike="noStrike">
                          <a:solidFill>
                            <a:srgbClr val="FF0000"/>
                          </a:solidFill>
                          <a:latin typeface="Arial Narrow"/>
                          <a:ea typeface="Arial Narrow"/>
                          <a:cs typeface="Arial Narrow"/>
                          <a:sym typeface="Arial Narrow"/>
                        </a:rPr>
                        <a:t>Literacy</a:t>
                      </a:r>
                      <a:endParaRPr sz="1100" u="none" cap="none" strike="noStrike"/>
                    </a:p>
                    <a:p>
                      <a:pPr indent="0" lvl="0" marL="0" marR="0" rtl="0" algn="ctr">
                        <a:lnSpc>
                          <a:spcPct val="100000"/>
                        </a:lnSpc>
                        <a:spcBef>
                          <a:spcPts val="0"/>
                        </a:spcBef>
                        <a:spcAft>
                          <a:spcPts val="0"/>
                        </a:spcAft>
                        <a:buClr>
                          <a:srgbClr val="000000"/>
                        </a:buClr>
                        <a:buSzPts val="2100"/>
                        <a:buFont typeface="Arial"/>
                        <a:buNone/>
                      </a:pPr>
                      <a:r>
                        <a:rPr b="0" lang="en" sz="1400" u="none" cap="none" strike="noStrike">
                          <a:solidFill>
                            <a:srgbClr val="FF0000"/>
                          </a:solidFill>
                          <a:latin typeface="Arial Narrow"/>
                          <a:ea typeface="Arial Narrow"/>
                          <a:cs typeface="Arial Narrow"/>
                          <a:sym typeface="Arial Narrow"/>
                        </a:rPr>
                        <a:t>EYFS into KS1</a:t>
                      </a:r>
                      <a:endParaRPr b="0" sz="14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844000">
                <a:tc>
                  <a:txBody>
                    <a:bodyPr/>
                    <a:lstStyle/>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chemeClr val="dk1"/>
                        </a:buClr>
                        <a:buSzPts val="1400"/>
                        <a:buFont typeface="Calibri"/>
                        <a:buNone/>
                      </a:pPr>
                      <a:r>
                        <a:t/>
                      </a:r>
                      <a:endParaRPr b="1"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chemeClr val="dk1"/>
                        </a:buClr>
                        <a:buSzPts val="1400"/>
                        <a:buFont typeface="Arial"/>
                        <a:buNone/>
                      </a:pPr>
                      <a:r>
                        <a:rPr b="0" lang="en" sz="1100" u="none" cap="none" strike="noStrike">
                          <a:latin typeface="Arial Narrow"/>
                          <a:ea typeface="Arial Narrow"/>
                          <a:cs typeface="Arial Narrow"/>
                          <a:sym typeface="Arial Narrow"/>
                        </a:rPr>
                        <a:t>Word Reading</a:t>
                      </a:r>
                      <a:endParaRPr sz="1100" u="none" cap="none" strike="noStrike"/>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900" u="sng" cap="none" strike="noStrike">
                          <a:latin typeface="Arial Narrow"/>
                          <a:ea typeface="Arial Narrow"/>
                          <a:cs typeface="Arial Narrow"/>
                          <a:sym typeface="Arial Narrow"/>
                        </a:rPr>
                        <a:t>English:</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During year 1, teachers should build on work from the Early Years Foundation Stage, making sure that pupils can sound and blend unfamiliar printed words quickly and accurately using the phonic knowledge and skills that they have already learnt. Teachers should also ensure that pupils continue to learn new grapheme-phoneme correspondences (GPCs) and revise and consolidate those learnt earlier. The understanding that the letter(s) on the page represent the sounds in spoken words should underpin pupils’ reading and spelling of all words. This includes common words containing unusual GPCs. The term ‘common exception words’ is used throughout the programmes of study for such words. Alongside this knowledge of GPCs, pupils need to develop the skill of blending the sounds into words for reading and establish the habit of applying this skill whenever they encounter new words. This will be supported by practice in reading books consistent with their developing phonic knowledge and skill and their knowledge of common exception words. At the same time they will need to hear, share and discuss a wide range of high quality books to develop a love of reading and broaden their vocabulary. Pupils should be helped to read words without overt sounding and blending after a few encounters. Those who are slow to develop this skill should have extra practice. </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t/>
                      </a:r>
                      <a:endParaRPr sz="9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Pupils should be taught to: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apply phonic knowledge and skills as the route to decode words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respond speedily with the correct sound to graphemes (letters or groups of letters) for all 40+ phonemes, including, where applicable, alternative sounds for graphemes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read accurately by blending sounds in unfamiliar words containing GPCs that have been taught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read common exception words, noting unusual correspondences between spelling and sound and where these occur in the word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read words containing taught GPCs and –s, –es, –ing, –ed, –er and –est endings  read other words of more than one syllable that contain taught GPCs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read words with contractions [for example, I’m, I’ll, we’ll], and understand that the apostrophe represents the omitted letter(s)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read aloud accurately books that are consistent with their developing phonic knowledge and that do not require them to use other strategies to work out words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re-read these books to build up their fluency and confidence in word reading.</a:t>
                      </a:r>
                      <a:endParaRPr sz="1100" u="none" cap="none" strike="noStrike"/>
                    </a:p>
                    <a:p>
                      <a:pPr indent="-50800" lvl="0" marL="127000" marR="0" rtl="0" algn="l">
                        <a:lnSpc>
                          <a:spcPct val="100000"/>
                        </a:lnSpc>
                        <a:spcBef>
                          <a:spcPts val="0"/>
                        </a:spcBef>
                        <a:spcAft>
                          <a:spcPts val="0"/>
                        </a:spcAft>
                        <a:buClr>
                          <a:srgbClr val="000000"/>
                        </a:buClr>
                        <a:buSzPts val="1200"/>
                        <a:buFont typeface="Arial"/>
                        <a:buNone/>
                      </a:pPr>
                      <a:r>
                        <a:t/>
                      </a:r>
                      <a:endParaRPr b="1" sz="900" u="sng"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pic>
        <p:nvPicPr>
          <p:cNvPr descr="Graphical user interface, website&#10;&#10;Description automatically generated" id="100" name="Google Shape;100;p16">
            <a:hlinkClick/>
          </p:cNvPr>
          <p:cNvPicPr preferRelativeResize="0"/>
          <p:nvPr/>
        </p:nvPicPr>
        <p:blipFill rotWithShape="1">
          <a:blip r:embed="rId3">
            <a:alphaModFix/>
          </a:blip>
          <a:srcRect b="77189" l="25022" r="69787" t="10743"/>
          <a:stretch/>
        </p:blipFill>
        <p:spPr>
          <a:xfrm>
            <a:off x="373025" y="284148"/>
            <a:ext cx="686093" cy="848027"/>
          </a:xfrm>
          <a:prstGeom prst="rect">
            <a:avLst/>
          </a:prstGeom>
          <a:noFill/>
          <a:ln>
            <a:noFill/>
          </a:ln>
        </p:spPr>
      </p:pic>
      <p:sp>
        <p:nvSpPr>
          <p:cNvPr id="101" name="Google Shape;101;p16"/>
          <p:cNvSpPr txBox="1"/>
          <p:nvPr/>
        </p:nvSpPr>
        <p:spPr>
          <a:xfrm>
            <a:off x="1109015" y="303919"/>
            <a:ext cx="7886700" cy="4044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1500"/>
              <a:buFont typeface="Amatic SC"/>
              <a:buNone/>
            </a:pPr>
            <a:r>
              <a:rPr b="0" i="0" lang="en" sz="2700" u="none" cap="none" strike="noStrike">
                <a:solidFill>
                  <a:schemeClr val="dk1"/>
                </a:solidFill>
                <a:latin typeface="Arial Narrow"/>
                <a:ea typeface="Arial Narrow"/>
                <a:cs typeface="Arial Narrow"/>
                <a:sym typeface="Arial Narrow"/>
              </a:rPr>
              <a:t>Where will our LITERACY learning take us?</a:t>
            </a:r>
            <a:endParaRPr b="0" i="0" sz="2700" u="none" cap="none" strike="noStrike">
              <a:solidFill>
                <a:schemeClr val="dk1"/>
              </a:solidFill>
              <a:latin typeface="Arial Narrow"/>
              <a:ea typeface="Arial Narrow"/>
              <a:cs typeface="Arial Narrow"/>
              <a:sym typeface="Arial Narrow"/>
            </a:endParaRPr>
          </a:p>
        </p:txBody>
      </p:sp>
      <p:pic>
        <p:nvPicPr>
          <p:cNvPr id="102" name="Google Shape;102;p16"/>
          <p:cNvPicPr preferRelativeResize="0"/>
          <p:nvPr/>
        </p:nvPicPr>
        <p:blipFill rotWithShape="1">
          <a:blip r:embed="rId4">
            <a:alphaModFix/>
          </a:blip>
          <a:srcRect b="0" l="0" r="0" t="0"/>
          <a:stretch/>
        </p:blipFill>
        <p:spPr>
          <a:xfrm>
            <a:off x="363899" y="2750654"/>
            <a:ext cx="742950" cy="6725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aphicFrame>
        <p:nvGraphicFramePr>
          <p:cNvPr id="108" name="Google Shape;108;p17"/>
          <p:cNvGraphicFramePr/>
          <p:nvPr/>
        </p:nvGraphicFramePr>
        <p:xfrm>
          <a:off x="148284" y="214680"/>
          <a:ext cx="3000000" cy="3000000"/>
        </p:xfrm>
        <a:graphic>
          <a:graphicData uri="http://schemas.openxmlformats.org/drawingml/2006/table">
            <a:tbl>
              <a:tblPr bandRow="1" firstRow="1">
                <a:noFill/>
                <a:tableStyleId>{6037FB96-32E6-42B1-9759-94D3E518CED4}</a:tableStyleId>
              </a:tblPr>
              <a:tblGrid>
                <a:gridCol w="1150700"/>
                <a:gridCol w="7696750"/>
              </a:tblGrid>
              <a:tr h="52362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400" u="none" cap="none" strike="noStrike">
                          <a:solidFill>
                            <a:srgbClr val="FF0000"/>
                          </a:solidFill>
                          <a:latin typeface="Arial Narrow"/>
                          <a:ea typeface="Arial Narrow"/>
                          <a:cs typeface="Arial Narrow"/>
                          <a:sym typeface="Arial Narrow"/>
                        </a:rPr>
                        <a:t>Literacy</a:t>
                      </a:r>
                      <a:endParaRPr sz="1100" u="none" cap="none" strike="noStrike"/>
                    </a:p>
                    <a:p>
                      <a:pPr indent="0" lvl="0" marL="0" marR="0" rtl="0" algn="ctr">
                        <a:lnSpc>
                          <a:spcPct val="100000"/>
                        </a:lnSpc>
                        <a:spcBef>
                          <a:spcPts val="0"/>
                        </a:spcBef>
                        <a:spcAft>
                          <a:spcPts val="0"/>
                        </a:spcAft>
                        <a:buClr>
                          <a:srgbClr val="000000"/>
                        </a:buClr>
                        <a:buSzPts val="2100"/>
                        <a:buFont typeface="Arial"/>
                        <a:buNone/>
                      </a:pPr>
                      <a:r>
                        <a:rPr b="0" lang="en" sz="1400" u="none" cap="none" strike="noStrike">
                          <a:solidFill>
                            <a:srgbClr val="FF0000"/>
                          </a:solidFill>
                          <a:latin typeface="Arial Narrow"/>
                          <a:ea typeface="Arial Narrow"/>
                          <a:cs typeface="Arial Narrow"/>
                          <a:sym typeface="Arial Narrow"/>
                        </a:rPr>
                        <a:t>EYFS into KS1 continued</a:t>
                      </a:r>
                      <a:endParaRPr b="0" sz="14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844000">
                <a:tc>
                  <a:txBody>
                    <a:bodyPr/>
                    <a:lstStyle/>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chemeClr val="dk1"/>
                        </a:buClr>
                        <a:buSzPts val="1400"/>
                        <a:buFont typeface="Calibri"/>
                        <a:buNone/>
                      </a:pPr>
                      <a:r>
                        <a:t/>
                      </a:r>
                      <a:endParaRPr b="1"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chemeClr val="dk1"/>
                        </a:buClr>
                        <a:buSzPts val="1400"/>
                        <a:buFont typeface="Arial"/>
                        <a:buNone/>
                      </a:pPr>
                      <a:r>
                        <a:rPr b="0" lang="en" sz="1100" u="none" cap="none" strike="noStrike">
                          <a:latin typeface="Arial Narrow"/>
                          <a:ea typeface="Arial Narrow"/>
                          <a:cs typeface="Arial Narrow"/>
                          <a:sym typeface="Arial Narrow"/>
                        </a:rPr>
                        <a:t>Comprehension</a:t>
                      </a:r>
                      <a:endParaRPr sz="1100" u="none" cap="none" strike="noStrike"/>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900" u="sng" cap="none" strike="noStrike">
                          <a:latin typeface="Arial Narrow"/>
                          <a:ea typeface="Arial Narrow"/>
                          <a:cs typeface="Arial Narrow"/>
                          <a:sym typeface="Arial Narrow"/>
                        </a:rPr>
                        <a:t>English:</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Pupils should have extensive experience of listening to, sharing and discussing a wide range of high-quality books with the teacher, other adults and each other to engender a love of reading at the same time as they are reading independently. Pupils’ vocabulary should be developed when they listen to books read aloud and when they discuss what they have heard. Such vocabulary can also feed into their writing. Knowing the meaning of more words increases pupils’ chances of understanding when they read by themselves. The meaning of some new words should be introduced to pupils before they start to read on their own, so that these unknown words do not hold up their comprehension. However, once pupils have already decoded words successfully, the meaning of those that are new to them can be discussed with them, so contributing to developing their early skills of inference. By listening frequently to stories, poems and non-fiction that they cannot yet read for themselves, pupils begin to understand how written language can be structured in order, for example, to build surprise in narratives or to present facts in non-fiction. Listening to and discussing information books and other non-fiction establishes the foundations for their learning in other subjects. Pupils should be shown some of the processes for finding out information. Through listening, pupils also start to learn how language sounds and increase their vocabulary and awareness of grammatical structures. In due course, they will be able to draw on such grammar in their own writing. Rules for effective discussions should be agreed with and demonstrated for pupils. They should help to develop and evaluate them, with the expectation that everyone takes part. Pupils should be helped to consider the opinions of others. Role-play can help pupils to identify with and explore characters and to try out the language they have listened to.</a:t>
                      </a:r>
                      <a:endParaRPr b="1" sz="900" u="sng"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Pupils should be taught to: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develop pleasure in reading, motivation to read, vocabulary and understanding by: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listening to and discussing a wide range of poems, stories and non-fiction at a level beyond that at which they can read independently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being encouraged to link what they read or hear read to their own experiences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becoming very familiar with key stories, fairy stories and traditional tales, retelling them and considering their particular characteristics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recognising and joining in with predictable phrases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learning to appreciate rhymes and poems, and to recite some by heart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discussing word meanings, linking new meanings to those already known</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understand both the books they can already read accurately and fluently and those they listen to by: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drawing on what they already know or on background information and vocabulary provided by the teacher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checking that the text makes sense to them as they read and correcting inaccurate reading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discussing the significance of the title and events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making inferences on the basis of what is being said and done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predicting what might happen on the basis of what has been read so far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participate in discussion about what is read to them, taking turns and listening to what others say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explain clearly their understanding of what is read to them.</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t/>
                      </a:r>
                      <a:endParaRPr sz="9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pic>
        <p:nvPicPr>
          <p:cNvPr id="109" name="Google Shape;109;p17"/>
          <p:cNvPicPr preferRelativeResize="0"/>
          <p:nvPr/>
        </p:nvPicPr>
        <p:blipFill rotWithShape="1">
          <a:blip r:embed="rId3">
            <a:alphaModFix/>
          </a:blip>
          <a:srcRect b="0" l="0" r="0" t="0"/>
          <a:stretch/>
        </p:blipFill>
        <p:spPr>
          <a:xfrm>
            <a:off x="308543" y="2163351"/>
            <a:ext cx="742950" cy="672520"/>
          </a:xfrm>
          <a:prstGeom prst="rect">
            <a:avLst/>
          </a:prstGeom>
          <a:noFill/>
          <a:ln>
            <a:noFill/>
          </a:ln>
        </p:spPr>
      </p:pic>
      <p:pic>
        <p:nvPicPr>
          <p:cNvPr descr="Graphical user interface, website&#10;&#10;Description automatically generated" id="110" name="Google Shape;110;p17">
            <a:hlinkClick/>
          </p:cNvPr>
          <p:cNvPicPr preferRelativeResize="0"/>
          <p:nvPr/>
        </p:nvPicPr>
        <p:blipFill rotWithShape="1">
          <a:blip r:embed="rId4">
            <a:alphaModFix/>
          </a:blip>
          <a:srcRect b="77189" l="25022" r="69787" t="10743"/>
          <a:stretch/>
        </p:blipFill>
        <p:spPr>
          <a:xfrm>
            <a:off x="445360" y="57497"/>
            <a:ext cx="469320" cy="6029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