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6" r:id="rId4"/>
    <p:sldId id="273" r:id="rId5"/>
    <p:sldId id="274" r:id="rId6"/>
    <p:sldId id="277"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95D4-113A-4BCE-86C3-2C58E50FF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8DBD7F-A574-4A9C-B4F9-83458D821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0DF385-CDB5-44C7-812A-BBB30CBF263A}"/>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D6CC539F-0C63-4E79-937A-7936628D7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1EF4F-0EAD-429A-B597-E37DE8063C94}"/>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185327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1253-9358-4584-B457-5D93E07177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03A1CC-A93A-4914-A0FD-2AB8840BC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A6043-5223-49EE-B520-02DE34D6F664}"/>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58BCED7F-2609-4996-AE24-452CE161C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FEA373-25B4-4E39-B6DD-47DE820F07E0}"/>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41315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CDC80-9F58-49B1-B2DA-DF1468A849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2FE8EF-2BA9-4C75-975E-42099D477C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8D9E2-A2EF-42E4-8728-5550324C8C0D}"/>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4D0E1CF2-39F5-4233-994D-11B843B61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74D55-2300-4D76-8CE0-89E44BCF64EC}"/>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16364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7C58-687B-47D7-A579-6B2BB55083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18595E-7166-43AA-B4CA-F4DF75AC0A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F01CA-EB9A-4C5E-AB51-547BF4316D92}"/>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C9B7829B-2FEB-4BCF-A971-3C1CBF81C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F325F-EF2C-4072-97F5-B0E1DC5E2922}"/>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115050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62A2-61EB-4A22-A7FF-5A93E846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96C84C-807A-483C-A510-88428642E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1467D3-3227-46B4-9934-2F4A63A89F7A}"/>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0E79945D-6607-42E0-9AB7-A1EA7A4A7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4B223-8A8E-4105-8D23-4329F30E07E0}"/>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392341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89EA-EEBD-4916-A773-37F721D8E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CF2293-EBFE-4264-96F3-A08C1FE6B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B9AFCB-AFAE-472E-BF83-B6819E803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CB2C39-F643-4D25-9711-01A5AFD993E9}"/>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6" name="Footer Placeholder 5">
            <a:extLst>
              <a:ext uri="{FF2B5EF4-FFF2-40B4-BE49-F238E27FC236}">
                <a16:creationId xmlns:a16="http://schemas.microsoft.com/office/drawing/2014/main" id="{D3DCA643-45D1-461A-B620-D1469322A5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17A783-1460-45B7-8350-62FD7B0C47C5}"/>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26753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DAB8-E9A8-42D0-8A5C-B6068FC9B3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5DC8B6-7941-4FD6-AE07-2CABDF352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FAE60-CA0B-4D59-B012-58AE32561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2E214F-1422-469E-8A15-711615666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DBFAC-FF28-4A21-BD85-D20A03CD18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BF64F0-3F2A-4AA7-B1F0-4526B6306AF1}"/>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8" name="Footer Placeholder 7">
            <a:extLst>
              <a:ext uri="{FF2B5EF4-FFF2-40B4-BE49-F238E27FC236}">
                <a16:creationId xmlns:a16="http://schemas.microsoft.com/office/drawing/2014/main" id="{F4234B18-2D6B-422A-89EF-19164B0506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422984-06E8-4476-B03F-DAC4EDF7074B}"/>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186605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8D6F-ABE6-410C-97A9-9F9D53CCB8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006C59-4D24-4F35-B969-E5C197BE3FE1}"/>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4" name="Footer Placeholder 3">
            <a:extLst>
              <a:ext uri="{FF2B5EF4-FFF2-40B4-BE49-F238E27FC236}">
                <a16:creationId xmlns:a16="http://schemas.microsoft.com/office/drawing/2014/main" id="{001280BF-FE94-4881-BDFB-E8B46B7D70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E3B664-E0BD-4125-BEDC-A58A7825F4DA}"/>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295374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8F2489-A106-44F5-810E-9EFCA520191D}"/>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3" name="Footer Placeholder 2">
            <a:extLst>
              <a:ext uri="{FF2B5EF4-FFF2-40B4-BE49-F238E27FC236}">
                <a16:creationId xmlns:a16="http://schemas.microsoft.com/office/drawing/2014/main" id="{0EE44B4F-BE91-4986-870D-80B9BA291F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2021F4-1B72-4C8B-92E2-C4A8BF76F9B4}"/>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388280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AE8B-74FB-419F-825F-F36C9861C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135B87-6E63-4556-817B-30B496793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37794B-9F4E-463D-A5A4-088E82E61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65B6B-3C7C-41CC-A304-C01250E00DBA}"/>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6" name="Footer Placeholder 5">
            <a:extLst>
              <a:ext uri="{FF2B5EF4-FFF2-40B4-BE49-F238E27FC236}">
                <a16:creationId xmlns:a16="http://schemas.microsoft.com/office/drawing/2014/main" id="{62AF2BF9-B12F-4BB7-8F67-9655DE72FC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5755F1-829A-4EE8-B6BF-E2B6AE01B7B9}"/>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31607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384D-CEA7-471C-AF85-514CBA14B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9F376E-441F-4ADA-91FD-472E69F28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E4BFDA-B27B-4C1D-B456-C1EE49214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AFFD2-63C9-423E-9787-0B631FAEE30C}"/>
              </a:ext>
            </a:extLst>
          </p:cNvPr>
          <p:cNvSpPr>
            <a:spLocks noGrp="1"/>
          </p:cNvSpPr>
          <p:nvPr>
            <p:ph type="dt" sz="half" idx="10"/>
          </p:nvPr>
        </p:nvSpPr>
        <p:spPr/>
        <p:txBody>
          <a:bodyPr/>
          <a:lstStyle/>
          <a:p>
            <a:fld id="{253FC96D-8220-49D3-B71A-75A292772191}" type="datetimeFigureOut">
              <a:rPr lang="en-GB" smtClean="0"/>
              <a:t>28/01/2022</a:t>
            </a:fld>
            <a:endParaRPr lang="en-GB"/>
          </a:p>
        </p:txBody>
      </p:sp>
      <p:sp>
        <p:nvSpPr>
          <p:cNvPr id="6" name="Footer Placeholder 5">
            <a:extLst>
              <a:ext uri="{FF2B5EF4-FFF2-40B4-BE49-F238E27FC236}">
                <a16:creationId xmlns:a16="http://schemas.microsoft.com/office/drawing/2014/main" id="{B29E3BC5-05CE-4DC9-BCE4-1A2E005D73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E8081F-5F1D-4FFF-8875-396736D191B3}"/>
              </a:ext>
            </a:extLst>
          </p:cNvPr>
          <p:cNvSpPr>
            <a:spLocks noGrp="1"/>
          </p:cNvSpPr>
          <p:nvPr>
            <p:ph type="sldNum" sz="quarter" idx="12"/>
          </p:nvPr>
        </p:nvSpPr>
        <p:spPr/>
        <p:txBody>
          <a:bodyPr/>
          <a:lstStyle/>
          <a:p>
            <a:fld id="{A6C73892-FBA4-484F-8971-25650BEB1363}" type="slidenum">
              <a:rPr lang="en-GB" smtClean="0"/>
              <a:t>‹#›</a:t>
            </a:fld>
            <a:endParaRPr lang="en-GB"/>
          </a:p>
        </p:txBody>
      </p:sp>
    </p:spTree>
    <p:extLst>
      <p:ext uri="{BB962C8B-B14F-4D97-AF65-F5344CB8AC3E}">
        <p14:creationId xmlns:p14="http://schemas.microsoft.com/office/powerpoint/2010/main" val="241929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CD221-5C2A-44B1-A36C-6AFB18CAE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B04415-B4DE-43D0-AC4C-7AD41EF6D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FE5C3-0423-4073-A75D-74CEF7581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FC96D-8220-49D3-B71A-75A292772191}" type="datetimeFigureOut">
              <a:rPr lang="en-GB" smtClean="0"/>
              <a:t>28/01/2022</a:t>
            </a:fld>
            <a:endParaRPr lang="en-GB"/>
          </a:p>
        </p:txBody>
      </p:sp>
      <p:sp>
        <p:nvSpPr>
          <p:cNvPr id="5" name="Footer Placeholder 4">
            <a:extLst>
              <a:ext uri="{FF2B5EF4-FFF2-40B4-BE49-F238E27FC236}">
                <a16:creationId xmlns:a16="http://schemas.microsoft.com/office/drawing/2014/main" id="{106620B7-C4B8-4E90-B8BB-B02ED24A5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650A51-0349-4A10-A139-0A8690DFB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73892-FBA4-484F-8971-25650BEB1363}" type="slidenum">
              <a:rPr lang="en-GB" smtClean="0"/>
              <a:t>‹#›</a:t>
            </a:fld>
            <a:endParaRPr lang="en-GB"/>
          </a:p>
        </p:txBody>
      </p:sp>
    </p:spTree>
    <p:extLst>
      <p:ext uri="{BB962C8B-B14F-4D97-AF65-F5344CB8AC3E}">
        <p14:creationId xmlns:p14="http://schemas.microsoft.com/office/powerpoint/2010/main" val="3659092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learningcommons.ubc.ca/how-to-use-your-brain-when-study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athtub-tub-bath-bubbles-claw-foot-36383/"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learningcommons.ubc.ca/how-to-use-your-brain-when-studying/"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en.wikipedia.org/wiki/Opodiphthera"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pixabay.com/en/path-lawn-green-sidewalk-park-19555/"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pixabay.com/en/dentist-teeth-tooth-happy-smiling-15822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parsons\AppData\Local\Microsoft\Windows\Temporary Internet Files\Content.IE5\020RM24T\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873" y="2453965"/>
            <a:ext cx="1838325" cy="17335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92258" y="438302"/>
            <a:ext cx="393454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dirty="0">
                <a:latin typeface="Comic Sans MS" panose="030F0702030302020204" pitchFamily="66" charset="0"/>
              </a:rPr>
              <a:t>this</a:t>
            </a:r>
          </a:p>
        </p:txBody>
      </p:sp>
      <p:sp>
        <p:nvSpPr>
          <p:cNvPr id="6" name="Title 1"/>
          <p:cNvSpPr txBox="1">
            <a:spLocks/>
          </p:cNvSpPr>
          <p:nvPr/>
        </p:nvSpPr>
        <p:spPr>
          <a:xfrm>
            <a:off x="716970" y="1690688"/>
            <a:ext cx="329220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dirty="0">
                <a:latin typeface="Comic Sans MS" panose="030F0702030302020204" pitchFamily="66" charset="0"/>
              </a:rPr>
              <a:t>then</a:t>
            </a:r>
          </a:p>
        </p:txBody>
      </p:sp>
      <p:sp>
        <p:nvSpPr>
          <p:cNvPr id="7" name="Title 1"/>
          <p:cNvSpPr txBox="1">
            <a:spLocks/>
          </p:cNvSpPr>
          <p:nvPr/>
        </p:nvSpPr>
        <p:spPr>
          <a:xfrm>
            <a:off x="7339105" y="2529174"/>
            <a:ext cx="39099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dirty="0">
                <a:latin typeface="Comic Sans MS" panose="030F0702030302020204" pitchFamily="66" charset="0"/>
              </a:rPr>
              <a:t>them</a:t>
            </a:r>
          </a:p>
        </p:txBody>
      </p:sp>
      <p:sp>
        <p:nvSpPr>
          <p:cNvPr id="8" name="Title 1"/>
          <p:cNvSpPr txBox="1">
            <a:spLocks/>
          </p:cNvSpPr>
          <p:nvPr/>
        </p:nvSpPr>
        <p:spPr>
          <a:xfrm>
            <a:off x="930390" y="4729433"/>
            <a:ext cx="415749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dirty="0">
                <a:latin typeface="Comic Sans MS" panose="030F0702030302020204" pitchFamily="66" charset="0"/>
              </a:rPr>
              <a:t>that</a:t>
            </a:r>
          </a:p>
        </p:txBody>
      </p:sp>
      <p:sp>
        <p:nvSpPr>
          <p:cNvPr id="9" name="Title 1"/>
          <p:cNvSpPr txBox="1">
            <a:spLocks/>
          </p:cNvSpPr>
          <p:nvPr/>
        </p:nvSpPr>
        <p:spPr>
          <a:xfrm>
            <a:off x="6096000" y="4756011"/>
            <a:ext cx="37219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dirty="0">
                <a:latin typeface="Comic Sans MS" panose="030F0702030302020204" pitchFamily="66" charset="0"/>
              </a:rPr>
              <a:t>with</a:t>
            </a:r>
          </a:p>
        </p:txBody>
      </p:sp>
      <p:sp>
        <p:nvSpPr>
          <p:cNvPr id="16" name="Rectangle 15">
            <a:extLst>
              <a:ext uri="{FF2B5EF4-FFF2-40B4-BE49-F238E27FC236}">
                <a16:creationId xmlns:a16="http://schemas.microsoft.com/office/drawing/2014/main" id="{2E50D0BA-2C28-418A-B12C-56360B541736}"/>
              </a:ext>
            </a:extLst>
          </p:cNvPr>
          <p:cNvSpPr/>
          <p:nvPr/>
        </p:nvSpPr>
        <p:spPr>
          <a:xfrm>
            <a:off x="5821960" y="1581302"/>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BB49343-1586-4AC4-A951-7267DD77489B}"/>
              </a:ext>
            </a:extLst>
          </p:cNvPr>
          <p:cNvSpPr/>
          <p:nvPr/>
        </p:nvSpPr>
        <p:spPr>
          <a:xfrm>
            <a:off x="6958667" y="1581302"/>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4BDA931-CFFF-48FD-8ACA-C1292E2C2975}"/>
              </a:ext>
            </a:extLst>
          </p:cNvPr>
          <p:cNvSpPr/>
          <p:nvPr/>
        </p:nvSpPr>
        <p:spPr>
          <a:xfrm>
            <a:off x="7382310" y="1581302"/>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E8A97D9-F3BA-484B-9FB5-758CC179D74D}"/>
              </a:ext>
            </a:extLst>
          </p:cNvPr>
          <p:cNvSpPr/>
          <p:nvPr/>
        </p:nvSpPr>
        <p:spPr>
          <a:xfrm>
            <a:off x="1277231" y="2810828"/>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5E10287-968A-4CF8-BC63-2D06E158EB56}"/>
              </a:ext>
            </a:extLst>
          </p:cNvPr>
          <p:cNvSpPr/>
          <p:nvPr/>
        </p:nvSpPr>
        <p:spPr>
          <a:xfrm>
            <a:off x="2647815" y="2810828"/>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B71B5C1-1A3E-4E91-A47A-F8829FC6FFE7}"/>
              </a:ext>
            </a:extLst>
          </p:cNvPr>
          <p:cNvSpPr/>
          <p:nvPr/>
        </p:nvSpPr>
        <p:spPr>
          <a:xfrm>
            <a:off x="3305335" y="2822258"/>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0DD70B2-620D-4FDF-9D2A-CFFD9B5D3E46}"/>
              </a:ext>
            </a:extLst>
          </p:cNvPr>
          <p:cNvSpPr/>
          <p:nvPr/>
        </p:nvSpPr>
        <p:spPr>
          <a:xfrm>
            <a:off x="8109564" y="3672174"/>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D20A278-E868-4056-87D0-E205B1C09D01}"/>
              </a:ext>
            </a:extLst>
          </p:cNvPr>
          <p:cNvSpPr/>
          <p:nvPr/>
        </p:nvSpPr>
        <p:spPr>
          <a:xfrm>
            <a:off x="10208790" y="3672174"/>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7EAA5D4-D57C-44B8-9164-895280D514DE}"/>
              </a:ext>
            </a:extLst>
          </p:cNvPr>
          <p:cNvSpPr/>
          <p:nvPr/>
        </p:nvSpPr>
        <p:spPr>
          <a:xfrm>
            <a:off x="9408841" y="3646365"/>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97ADCDA-44BF-4DC0-80C9-6DD81C5CE49F}"/>
              </a:ext>
            </a:extLst>
          </p:cNvPr>
          <p:cNvSpPr/>
          <p:nvPr/>
        </p:nvSpPr>
        <p:spPr>
          <a:xfrm>
            <a:off x="2044044" y="5872433"/>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F0295E1-A9B9-457A-85D7-56047F1EC6C7}"/>
              </a:ext>
            </a:extLst>
          </p:cNvPr>
          <p:cNvSpPr/>
          <p:nvPr/>
        </p:nvSpPr>
        <p:spPr>
          <a:xfrm>
            <a:off x="3905492" y="5856801"/>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08017F3-F384-4BF0-AB0D-94C28BFC8C3C}"/>
              </a:ext>
            </a:extLst>
          </p:cNvPr>
          <p:cNvSpPr/>
          <p:nvPr/>
        </p:nvSpPr>
        <p:spPr>
          <a:xfrm>
            <a:off x="3263035" y="5865489"/>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42D4CA4-3D36-4FB7-9E65-568A002B4B3A}"/>
              </a:ext>
            </a:extLst>
          </p:cNvPr>
          <p:cNvSpPr/>
          <p:nvPr/>
        </p:nvSpPr>
        <p:spPr>
          <a:xfrm>
            <a:off x="8143897" y="5895292"/>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615E333-08D6-48C8-BF98-3EDBB235EF3D}"/>
              </a:ext>
            </a:extLst>
          </p:cNvPr>
          <p:cNvSpPr/>
          <p:nvPr/>
        </p:nvSpPr>
        <p:spPr>
          <a:xfrm>
            <a:off x="7665664" y="587243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C14856-3BB9-4EC0-8B64-DEEFFB839943}"/>
              </a:ext>
            </a:extLst>
          </p:cNvPr>
          <p:cNvSpPr/>
          <p:nvPr/>
        </p:nvSpPr>
        <p:spPr>
          <a:xfrm>
            <a:off x="7023207" y="5861176"/>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42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2BD59A-7949-42CA-AF8F-110CE09AFD92}"/>
              </a:ext>
            </a:extLst>
          </p:cNvPr>
          <p:cNvSpPr>
            <a:spLocks noGrp="1"/>
          </p:cNvSpPr>
          <p:nvPr>
            <p:ph type="title"/>
          </p:nvPr>
        </p:nvSpPr>
        <p:spPr>
          <a:xfrm>
            <a:off x="6405409" y="417727"/>
            <a:ext cx="5361476" cy="1401448"/>
          </a:xfrm>
        </p:spPr>
        <p:txBody>
          <a:bodyPr vert="horz" lIns="91440" tIns="45720" rIns="91440" bIns="45720" rtlCol="0" anchor="t">
            <a:noAutofit/>
          </a:bodyPr>
          <a:lstStyle/>
          <a:p>
            <a:pPr algn="ctr"/>
            <a:r>
              <a:rPr lang="en-US" sz="3200" dirty="0">
                <a:solidFill>
                  <a:srgbClr val="000000"/>
                </a:solidFill>
                <a:latin typeface="Comic Sans MS" panose="030F0702030302020204" pitchFamily="66" charset="0"/>
              </a:rPr>
              <a:t>Now that you can read words with the ‘</a:t>
            </a:r>
            <a:r>
              <a:rPr lang="en-US" sz="3200" dirty="0" err="1">
                <a:solidFill>
                  <a:srgbClr val="000000"/>
                </a:solidFill>
                <a:latin typeface="Comic Sans MS" panose="030F0702030302020204" pitchFamily="66" charset="0"/>
              </a:rPr>
              <a:t>th</a:t>
            </a:r>
            <a:r>
              <a:rPr lang="en-US" sz="3200" dirty="0">
                <a:solidFill>
                  <a:srgbClr val="000000"/>
                </a:solidFill>
                <a:latin typeface="Comic Sans MS" panose="030F0702030302020204" pitchFamily="66" charset="0"/>
              </a:rPr>
              <a:t>’ sound, let’s see if you can write some!</a:t>
            </a:r>
            <a:br>
              <a:rPr lang="en-US" sz="3200" dirty="0">
                <a:solidFill>
                  <a:srgbClr val="000000"/>
                </a:solidFill>
                <a:latin typeface="Comic Sans MS" panose="030F0702030302020204" pitchFamily="66" charset="0"/>
              </a:rPr>
            </a:br>
            <a:br>
              <a:rPr lang="en-US" sz="3200" dirty="0">
                <a:solidFill>
                  <a:srgbClr val="000000"/>
                </a:solidFill>
                <a:latin typeface="Comic Sans MS" panose="030F0702030302020204" pitchFamily="66" charset="0"/>
              </a:rPr>
            </a:br>
            <a:r>
              <a:rPr lang="en-US" sz="3200" dirty="0">
                <a:solidFill>
                  <a:srgbClr val="000000"/>
                </a:solidFill>
                <a:latin typeface="Comic Sans MS" panose="030F0702030302020204" pitchFamily="66" charset="0"/>
              </a:rPr>
              <a:t>Look at the pictures and then try to spell the ‘</a:t>
            </a:r>
            <a:r>
              <a:rPr lang="en-US" sz="3200" dirty="0" err="1">
                <a:solidFill>
                  <a:srgbClr val="000000"/>
                </a:solidFill>
                <a:latin typeface="Comic Sans MS" panose="030F0702030302020204" pitchFamily="66" charset="0"/>
              </a:rPr>
              <a:t>th</a:t>
            </a:r>
            <a:r>
              <a:rPr lang="en-US" sz="3200" dirty="0">
                <a:solidFill>
                  <a:srgbClr val="000000"/>
                </a:solidFill>
                <a:latin typeface="Comic Sans MS" panose="030F0702030302020204" pitchFamily="66" charset="0"/>
              </a:rPr>
              <a:t>’ word. Think carefully about where the sound appears in the word. </a:t>
            </a:r>
            <a:br>
              <a:rPr lang="en-US" sz="3200" dirty="0">
                <a:solidFill>
                  <a:srgbClr val="000000"/>
                </a:solidFill>
                <a:latin typeface="Comic Sans MS" panose="030F0702030302020204" pitchFamily="66" charset="0"/>
              </a:rPr>
            </a:br>
            <a:r>
              <a:rPr lang="en-US" sz="3200" dirty="0">
                <a:solidFill>
                  <a:srgbClr val="000000"/>
                </a:solidFill>
                <a:latin typeface="Comic Sans MS" panose="030F0702030302020204" pitchFamily="66" charset="0"/>
              </a:rPr>
              <a:t>Then click to see if you were right.</a:t>
            </a:r>
            <a:br>
              <a:rPr lang="en-US" sz="3200" dirty="0">
                <a:solidFill>
                  <a:srgbClr val="000000"/>
                </a:solidFill>
                <a:latin typeface="Comic Sans MS" panose="030F0702030302020204" pitchFamily="66" charset="0"/>
              </a:rPr>
            </a:br>
            <a:br>
              <a:rPr lang="en-US" sz="3200" dirty="0">
                <a:solidFill>
                  <a:srgbClr val="000000"/>
                </a:solidFill>
                <a:latin typeface="Comic Sans MS" panose="030F0702030302020204" pitchFamily="66" charset="0"/>
              </a:rPr>
            </a:br>
            <a:r>
              <a:rPr lang="en-US" sz="3200" dirty="0">
                <a:solidFill>
                  <a:srgbClr val="000000"/>
                </a:solidFill>
                <a:latin typeface="Comic Sans MS" panose="030F0702030302020204" pitchFamily="66" charset="0"/>
              </a:rPr>
              <a:t>Good luck!</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hape, circle&#10;&#10;Description automatically generated">
            <a:extLst>
              <a:ext uri="{FF2B5EF4-FFF2-40B4-BE49-F238E27FC236}">
                <a16:creationId xmlns:a16="http://schemas.microsoft.com/office/drawing/2014/main" id="{1155525C-8230-433C-BA2F-9439DBA9B134}"/>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67" r="16135" b="-2"/>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21813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035-2AFE-4523-850E-9384468C7868}"/>
              </a:ext>
            </a:extLst>
          </p:cNvPr>
          <p:cNvSpPr>
            <a:spLocks noGrp="1"/>
          </p:cNvSpPr>
          <p:nvPr>
            <p:ph type="title"/>
          </p:nvPr>
        </p:nvSpPr>
        <p:spPr>
          <a:xfrm>
            <a:off x="4299857" y="860206"/>
            <a:ext cx="3361267" cy="1325563"/>
          </a:xfrm>
        </p:spPr>
        <p:txBody>
          <a:bodyPr>
            <a:noAutofit/>
          </a:bodyPr>
          <a:lstStyle/>
          <a:p>
            <a:pPr algn="ctr"/>
            <a:r>
              <a:rPr lang="en-GB" sz="9600" dirty="0">
                <a:latin typeface="Comic Sans MS" panose="030F0702030302020204" pitchFamily="66" charset="0"/>
              </a:rPr>
              <a:t>thin</a:t>
            </a:r>
          </a:p>
        </p:txBody>
      </p:sp>
      <p:pic>
        <p:nvPicPr>
          <p:cNvPr id="9" name="Picture 8" descr="Shape, circle&#10;&#10;Description automatically generated">
            <a:extLst>
              <a:ext uri="{FF2B5EF4-FFF2-40B4-BE49-F238E27FC236}">
                <a16:creationId xmlns:a16="http://schemas.microsoft.com/office/drawing/2014/main" id="{04B52D9E-6D8A-4F49-8752-9F7FFF3DE3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6051" y="506168"/>
            <a:ext cx="2229826" cy="2033640"/>
          </a:xfrm>
          <a:prstGeom prst="rect">
            <a:avLst/>
          </a:prstGeom>
        </p:spPr>
      </p:pic>
      <p:sp>
        <p:nvSpPr>
          <p:cNvPr id="11" name="Oval 10">
            <a:extLst>
              <a:ext uri="{FF2B5EF4-FFF2-40B4-BE49-F238E27FC236}">
                <a16:creationId xmlns:a16="http://schemas.microsoft.com/office/drawing/2014/main" id="{F5AF509A-09C8-4F12-B2AD-1E77555CBAB5}"/>
              </a:ext>
            </a:extLst>
          </p:cNvPr>
          <p:cNvSpPr/>
          <p:nvPr/>
        </p:nvSpPr>
        <p:spPr>
          <a:xfrm>
            <a:off x="6220576" y="2026696"/>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5E23B4F-DD35-430A-8020-87B44255A549}"/>
              </a:ext>
            </a:extLst>
          </p:cNvPr>
          <p:cNvSpPr/>
          <p:nvPr/>
        </p:nvSpPr>
        <p:spPr>
          <a:xfrm>
            <a:off x="5102237" y="2075365"/>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4" descr="C:\Users\s.parsons\AppData\Local\Microsoft\Windows\Temporary Internet Files\Content.IE5\70FHG7JC\comic-man-standing-thin-12076-large[1].png">
            <a:extLst>
              <a:ext uri="{FF2B5EF4-FFF2-40B4-BE49-F238E27FC236}">
                <a16:creationId xmlns:a16="http://schemas.microsoft.com/office/drawing/2014/main" id="{D0CB4E1F-2C0A-4C8F-B00A-A1CC56569D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097" y="2831311"/>
            <a:ext cx="622786" cy="292494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58C182D1-5C67-4786-9992-11AA95E47BA7}"/>
              </a:ext>
            </a:extLst>
          </p:cNvPr>
          <p:cNvSpPr/>
          <p:nvPr/>
        </p:nvSpPr>
        <p:spPr>
          <a:xfrm>
            <a:off x="6760294" y="2026696"/>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1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035-2AFE-4523-850E-9384468C7868}"/>
              </a:ext>
            </a:extLst>
          </p:cNvPr>
          <p:cNvSpPr>
            <a:spLocks noGrp="1"/>
          </p:cNvSpPr>
          <p:nvPr>
            <p:ph type="title"/>
          </p:nvPr>
        </p:nvSpPr>
        <p:spPr>
          <a:xfrm>
            <a:off x="4299857" y="860206"/>
            <a:ext cx="3361267" cy="1325563"/>
          </a:xfrm>
        </p:spPr>
        <p:txBody>
          <a:bodyPr>
            <a:noAutofit/>
          </a:bodyPr>
          <a:lstStyle/>
          <a:p>
            <a:pPr algn="ctr"/>
            <a:r>
              <a:rPr lang="en-GB" sz="9600" dirty="0">
                <a:latin typeface="Comic Sans MS" panose="030F0702030302020204" pitchFamily="66" charset="0"/>
              </a:rPr>
              <a:t>bath</a:t>
            </a:r>
          </a:p>
        </p:txBody>
      </p:sp>
      <p:pic>
        <p:nvPicPr>
          <p:cNvPr id="7" name="Picture 6" descr="Shape&#10;&#10;Description automatically generated">
            <a:extLst>
              <a:ext uri="{FF2B5EF4-FFF2-40B4-BE49-F238E27FC236}">
                <a16:creationId xmlns:a16="http://schemas.microsoft.com/office/drawing/2014/main" id="{C61410F5-A08C-4F9B-B02F-B367371E8B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1245" y="2676477"/>
            <a:ext cx="5489510" cy="3413789"/>
          </a:xfrm>
          <a:prstGeom prst="rect">
            <a:avLst/>
          </a:prstGeom>
        </p:spPr>
      </p:pic>
      <p:pic>
        <p:nvPicPr>
          <p:cNvPr id="9" name="Picture 8" descr="Shape, circle&#10;&#10;Description automatically generated">
            <a:extLst>
              <a:ext uri="{FF2B5EF4-FFF2-40B4-BE49-F238E27FC236}">
                <a16:creationId xmlns:a16="http://schemas.microsoft.com/office/drawing/2014/main" id="{04B52D9E-6D8A-4F49-8752-9F7FFF3DE31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6051" y="506168"/>
            <a:ext cx="2229826" cy="2033640"/>
          </a:xfrm>
          <a:prstGeom prst="rect">
            <a:avLst/>
          </a:prstGeom>
        </p:spPr>
      </p:pic>
      <p:sp>
        <p:nvSpPr>
          <p:cNvPr id="11" name="Oval 10">
            <a:extLst>
              <a:ext uri="{FF2B5EF4-FFF2-40B4-BE49-F238E27FC236}">
                <a16:creationId xmlns:a16="http://schemas.microsoft.com/office/drawing/2014/main" id="{F5AF509A-09C8-4F12-B2AD-1E77555CBAB5}"/>
              </a:ext>
            </a:extLst>
          </p:cNvPr>
          <p:cNvSpPr/>
          <p:nvPr/>
        </p:nvSpPr>
        <p:spPr>
          <a:xfrm>
            <a:off x="4988934" y="204271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5B82A43-5B4D-4300-80F5-D1FE547400C1}"/>
              </a:ext>
            </a:extLst>
          </p:cNvPr>
          <p:cNvSpPr/>
          <p:nvPr/>
        </p:nvSpPr>
        <p:spPr>
          <a:xfrm>
            <a:off x="5657957" y="204605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7DA5CD5-8D6D-4EF7-9829-2AC8409F4349}"/>
              </a:ext>
            </a:extLst>
          </p:cNvPr>
          <p:cNvSpPr/>
          <p:nvPr/>
        </p:nvSpPr>
        <p:spPr>
          <a:xfrm>
            <a:off x="6303008" y="2068522"/>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5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035-2AFE-4523-850E-9384468C7868}"/>
              </a:ext>
            </a:extLst>
          </p:cNvPr>
          <p:cNvSpPr>
            <a:spLocks noGrp="1"/>
          </p:cNvSpPr>
          <p:nvPr>
            <p:ph type="title"/>
          </p:nvPr>
        </p:nvSpPr>
        <p:spPr>
          <a:xfrm>
            <a:off x="4299857" y="860206"/>
            <a:ext cx="3361267" cy="1325563"/>
          </a:xfrm>
        </p:spPr>
        <p:txBody>
          <a:bodyPr>
            <a:noAutofit/>
          </a:bodyPr>
          <a:lstStyle/>
          <a:p>
            <a:pPr algn="ctr"/>
            <a:r>
              <a:rPr lang="en-GB" sz="9600" dirty="0">
                <a:latin typeface="Comic Sans MS" panose="030F0702030302020204" pitchFamily="66" charset="0"/>
              </a:rPr>
              <a:t>moth</a:t>
            </a:r>
          </a:p>
        </p:txBody>
      </p:sp>
      <p:pic>
        <p:nvPicPr>
          <p:cNvPr id="9" name="Picture 8" descr="Shape, circle&#10;&#10;Description automatically generated">
            <a:extLst>
              <a:ext uri="{FF2B5EF4-FFF2-40B4-BE49-F238E27FC236}">
                <a16:creationId xmlns:a16="http://schemas.microsoft.com/office/drawing/2014/main" id="{04B52D9E-6D8A-4F49-8752-9F7FFF3DE3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6051" y="506168"/>
            <a:ext cx="2229826" cy="2033640"/>
          </a:xfrm>
          <a:prstGeom prst="rect">
            <a:avLst/>
          </a:prstGeom>
        </p:spPr>
      </p:pic>
      <p:sp>
        <p:nvSpPr>
          <p:cNvPr id="11" name="Oval 10">
            <a:extLst>
              <a:ext uri="{FF2B5EF4-FFF2-40B4-BE49-F238E27FC236}">
                <a16:creationId xmlns:a16="http://schemas.microsoft.com/office/drawing/2014/main" id="{F5AF509A-09C8-4F12-B2AD-1E77555CBAB5}"/>
              </a:ext>
            </a:extLst>
          </p:cNvPr>
          <p:cNvSpPr/>
          <p:nvPr/>
        </p:nvSpPr>
        <p:spPr>
          <a:xfrm>
            <a:off x="4988934" y="204271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5B82A43-5B4D-4300-80F5-D1FE547400C1}"/>
              </a:ext>
            </a:extLst>
          </p:cNvPr>
          <p:cNvSpPr/>
          <p:nvPr/>
        </p:nvSpPr>
        <p:spPr>
          <a:xfrm>
            <a:off x="5749317" y="2044037"/>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7DA5CD5-8D6D-4EF7-9829-2AC8409F4349}"/>
              </a:ext>
            </a:extLst>
          </p:cNvPr>
          <p:cNvSpPr/>
          <p:nvPr/>
        </p:nvSpPr>
        <p:spPr>
          <a:xfrm>
            <a:off x="6303008" y="2068522"/>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insect on the ground&#10;&#10;Description automatically generated">
            <a:extLst>
              <a:ext uri="{FF2B5EF4-FFF2-40B4-BE49-F238E27FC236}">
                <a16:creationId xmlns:a16="http://schemas.microsoft.com/office/drawing/2014/main" id="{936AB6AD-E2CD-4341-8711-6E845E3200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58868" y="2780784"/>
            <a:ext cx="4288280" cy="3425264"/>
          </a:xfrm>
          <a:prstGeom prst="rect">
            <a:avLst/>
          </a:prstGeom>
        </p:spPr>
      </p:pic>
    </p:spTree>
    <p:extLst>
      <p:ext uri="{BB962C8B-B14F-4D97-AF65-F5344CB8AC3E}">
        <p14:creationId xmlns:p14="http://schemas.microsoft.com/office/powerpoint/2010/main" val="261600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035-2AFE-4523-850E-9384468C7868}"/>
              </a:ext>
            </a:extLst>
          </p:cNvPr>
          <p:cNvSpPr>
            <a:spLocks noGrp="1"/>
          </p:cNvSpPr>
          <p:nvPr>
            <p:ph type="title"/>
          </p:nvPr>
        </p:nvSpPr>
        <p:spPr>
          <a:xfrm>
            <a:off x="4299857" y="860206"/>
            <a:ext cx="3361267" cy="1325563"/>
          </a:xfrm>
        </p:spPr>
        <p:txBody>
          <a:bodyPr>
            <a:noAutofit/>
          </a:bodyPr>
          <a:lstStyle/>
          <a:p>
            <a:pPr algn="ctr"/>
            <a:r>
              <a:rPr lang="en-GB" sz="9600" dirty="0">
                <a:latin typeface="Comic Sans MS" panose="030F0702030302020204" pitchFamily="66" charset="0"/>
              </a:rPr>
              <a:t>path</a:t>
            </a:r>
          </a:p>
        </p:txBody>
      </p:sp>
      <p:pic>
        <p:nvPicPr>
          <p:cNvPr id="9" name="Picture 8" descr="Shape, circle&#10;&#10;Description automatically generated">
            <a:extLst>
              <a:ext uri="{FF2B5EF4-FFF2-40B4-BE49-F238E27FC236}">
                <a16:creationId xmlns:a16="http://schemas.microsoft.com/office/drawing/2014/main" id="{04B52D9E-6D8A-4F49-8752-9F7FFF3DE3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6051" y="506168"/>
            <a:ext cx="2229826" cy="2033640"/>
          </a:xfrm>
          <a:prstGeom prst="rect">
            <a:avLst/>
          </a:prstGeom>
        </p:spPr>
      </p:pic>
      <p:sp>
        <p:nvSpPr>
          <p:cNvPr id="11" name="Oval 10">
            <a:extLst>
              <a:ext uri="{FF2B5EF4-FFF2-40B4-BE49-F238E27FC236}">
                <a16:creationId xmlns:a16="http://schemas.microsoft.com/office/drawing/2014/main" id="{F5AF509A-09C8-4F12-B2AD-1E77555CBAB5}"/>
              </a:ext>
            </a:extLst>
          </p:cNvPr>
          <p:cNvSpPr/>
          <p:nvPr/>
        </p:nvSpPr>
        <p:spPr>
          <a:xfrm>
            <a:off x="4988934" y="204271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5B82A43-5B4D-4300-80F5-D1FE547400C1}"/>
              </a:ext>
            </a:extLst>
          </p:cNvPr>
          <p:cNvSpPr/>
          <p:nvPr/>
        </p:nvSpPr>
        <p:spPr>
          <a:xfrm>
            <a:off x="5645971" y="2042713"/>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7DA5CD5-8D6D-4EF7-9829-2AC8409F4349}"/>
              </a:ext>
            </a:extLst>
          </p:cNvPr>
          <p:cNvSpPr/>
          <p:nvPr/>
        </p:nvSpPr>
        <p:spPr>
          <a:xfrm>
            <a:off x="6297015" y="2068522"/>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descr="A train on a lush green field&#10;&#10;Description automatically generated">
            <a:extLst>
              <a:ext uri="{FF2B5EF4-FFF2-40B4-BE49-F238E27FC236}">
                <a16:creationId xmlns:a16="http://schemas.microsoft.com/office/drawing/2014/main" id="{F70F4A6B-697E-4763-AA3B-B4762984CA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84985" y="2832745"/>
            <a:ext cx="5022029" cy="3321863"/>
          </a:xfrm>
          <a:prstGeom prst="rect">
            <a:avLst/>
          </a:prstGeom>
        </p:spPr>
      </p:pic>
    </p:spTree>
    <p:extLst>
      <p:ext uri="{BB962C8B-B14F-4D97-AF65-F5344CB8AC3E}">
        <p14:creationId xmlns:p14="http://schemas.microsoft.com/office/powerpoint/2010/main" val="7518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035-2AFE-4523-850E-9384468C7868}"/>
              </a:ext>
            </a:extLst>
          </p:cNvPr>
          <p:cNvSpPr>
            <a:spLocks noGrp="1"/>
          </p:cNvSpPr>
          <p:nvPr>
            <p:ph type="title"/>
          </p:nvPr>
        </p:nvSpPr>
        <p:spPr>
          <a:xfrm>
            <a:off x="4299857" y="860206"/>
            <a:ext cx="3361267" cy="1325563"/>
          </a:xfrm>
        </p:spPr>
        <p:txBody>
          <a:bodyPr>
            <a:noAutofit/>
          </a:bodyPr>
          <a:lstStyle/>
          <a:p>
            <a:pPr algn="ctr"/>
            <a:r>
              <a:rPr lang="en-GB" sz="9600" dirty="0">
                <a:latin typeface="Comic Sans MS" panose="030F0702030302020204" pitchFamily="66" charset="0"/>
              </a:rPr>
              <a:t>tooth</a:t>
            </a:r>
          </a:p>
        </p:txBody>
      </p:sp>
      <p:pic>
        <p:nvPicPr>
          <p:cNvPr id="9" name="Picture 8" descr="Shape, circle&#10;&#10;Description automatically generated">
            <a:extLst>
              <a:ext uri="{FF2B5EF4-FFF2-40B4-BE49-F238E27FC236}">
                <a16:creationId xmlns:a16="http://schemas.microsoft.com/office/drawing/2014/main" id="{04B52D9E-6D8A-4F49-8752-9F7FFF3DE3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6051" y="506168"/>
            <a:ext cx="2229826" cy="2033640"/>
          </a:xfrm>
          <a:prstGeom prst="rect">
            <a:avLst/>
          </a:prstGeom>
        </p:spPr>
      </p:pic>
      <p:sp>
        <p:nvSpPr>
          <p:cNvPr id="11" name="Oval 10">
            <a:extLst>
              <a:ext uri="{FF2B5EF4-FFF2-40B4-BE49-F238E27FC236}">
                <a16:creationId xmlns:a16="http://schemas.microsoft.com/office/drawing/2014/main" id="{F5AF509A-09C8-4F12-B2AD-1E77555CBAB5}"/>
              </a:ext>
            </a:extLst>
          </p:cNvPr>
          <p:cNvSpPr/>
          <p:nvPr/>
        </p:nvSpPr>
        <p:spPr>
          <a:xfrm>
            <a:off x="4605831" y="2069846"/>
            <a:ext cx="142613" cy="1430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7DA5CD5-8D6D-4EF7-9829-2AC8409F4349}"/>
              </a:ext>
            </a:extLst>
          </p:cNvPr>
          <p:cNvSpPr/>
          <p:nvPr/>
        </p:nvSpPr>
        <p:spPr>
          <a:xfrm>
            <a:off x="6607577" y="2061839"/>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descr="Icon&#10;&#10;Description automatically generated">
            <a:extLst>
              <a:ext uri="{FF2B5EF4-FFF2-40B4-BE49-F238E27FC236}">
                <a16:creationId xmlns:a16="http://schemas.microsoft.com/office/drawing/2014/main" id="{5B5B87AF-902A-4B0F-9142-EBA51CFA5D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48444" y="3060440"/>
            <a:ext cx="2286972" cy="3032449"/>
          </a:xfrm>
          <a:prstGeom prst="rect">
            <a:avLst/>
          </a:prstGeom>
        </p:spPr>
      </p:pic>
      <p:sp>
        <p:nvSpPr>
          <p:cNvPr id="10" name="Rectangle 9">
            <a:extLst>
              <a:ext uri="{FF2B5EF4-FFF2-40B4-BE49-F238E27FC236}">
                <a16:creationId xmlns:a16="http://schemas.microsoft.com/office/drawing/2014/main" id="{E5E23B4F-DD35-430A-8020-87B44255A549}"/>
              </a:ext>
            </a:extLst>
          </p:cNvPr>
          <p:cNvSpPr/>
          <p:nvPr/>
        </p:nvSpPr>
        <p:spPr>
          <a:xfrm>
            <a:off x="5208133" y="2072717"/>
            <a:ext cx="85567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01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74</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Now that you can read words with the ‘th’ sound, let’s see if you can write some!  Look at the pictures and then try to spell the ‘th’ word. Think carefully about where the sound appears in the word.  Then click to see if you were right.  Good luck!</vt:lpstr>
      <vt:lpstr>thin</vt:lpstr>
      <vt:lpstr>bath</vt:lpstr>
      <vt:lpstr>moth</vt:lpstr>
      <vt:lpstr>path</vt:lpstr>
      <vt:lpstr>tooth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shelleyisgreat@yahoo.co.uk</dc:creator>
  <cp:lastModifiedBy>shelleyisgreat@yahoo.co.uk</cp:lastModifiedBy>
  <cp:revision>2</cp:revision>
  <dcterms:created xsi:type="dcterms:W3CDTF">2020-11-15T14:58:13Z</dcterms:created>
  <dcterms:modified xsi:type="dcterms:W3CDTF">2022-01-28T16:35:06Z</dcterms:modified>
</cp:coreProperties>
</file>