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75" r:id="rId3"/>
    <p:sldId id="276" r:id="rId4"/>
    <p:sldId id="277" r:id="rId5"/>
    <p:sldId id="278" r:id="rId6"/>
    <p:sldId id="279" r:id="rId7"/>
    <p:sldId id="280" r:id="rId8"/>
    <p:sldId id="281" r:id="rId9"/>
    <p:sldId id="282" r:id="rId10"/>
    <p:sldId id="283" r:id="rId11"/>
    <p:sldId id="284" r:id="rId12"/>
    <p:sldId id="285" r:id="rId13"/>
    <p:sldId id="287" r:id="rId14"/>
  </p:sldIdLst>
  <p:sldSz cx="9144000" cy="6858000" type="screen4x3"/>
  <p:notesSz cx="6858000" cy="9144000"/>
  <p:embeddedFontLst>
    <p:embeddedFont>
      <p:font typeface="Tuffy" charset="0"/>
      <p:regular r:id="rId17"/>
      <p:bold r:id="rId18"/>
      <p:italic r:id="rId19"/>
      <p:boldItalic r:id="rId20"/>
    </p:embeddedFont>
    <p:embeddedFont>
      <p:font typeface="Twinkl" charset="0"/>
      <p:regular r:id="rId21"/>
      <p:bold r:id="rId22"/>
    </p:embeddedFont>
    <p:embeddedFont>
      <p:font typeface="Calibri" pitchFamily="34" charset="0"/>
      <p:regular r:id="rId23"/>
      <p:bold r:id="rId24"/>
      <p:italic r:id="rId25"/>
      <p:boldItalic r:id="rId26"/>
    </p:embeddedFont>
    <p:embeddedFont>
      <p:font typeface="Tuffy-TTF"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40"/>
    <a:srgbClr val="C0DFC3"/>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75" d="100"/>
          <a:sy n="75" d="100"/>
        </p:scale>
        <p:origin x="-1002" y="-24"/>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01/07/2020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01/07/2020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topics/places/countries-and-continent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twinkl.co.uk/resources/topics/places/countries-and-continent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twinkl.co.uk/resources/topics/places/countries-and-continent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twinkl.co.uk/resources/topics/places/countries-and-continents" TargetMode="External"/><Relationship Id="rId1" Type="http://schemas.openxmlformats.org/officeDocument/2006/relationships/slideLayout" Target="../slideLayouts/slideLayout3.xml"/><Relationship Id="rId5" Type="http://schemas.openxmlformats.org/officeDocument/2006/relationships/hyperlink" Target="https://creativecommons.org/licenses/by/2.0/uk/" TargetMode="Externa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7.jpeg"/><Relationship Id="rId7" Type="http://schemas.openxmlformats.org/officeDocument/2006/relationships/image" Target="../media/image7.jpg"/><Relationship Id="rId2" Type="http://schemas.openxmlformats.org/officeDocument/2006/relationships/hyperlink" Target="https://www.twinkl.co.uk/resources/topics/places/countries-and-continents" TargetMode="Externa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hyperlink" Target="https://www.twinkl.co.uk/resources/topics/places/countries-and-continent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twinkl.co.uk/resources/topics/places/countries-and-continents" TargetMode="External"/><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twinkl.co.uk/resources/topics/places/countries-and-continent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twinkl.co.uk/resources/topics/places/countries-and-continent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twinkl.co.uk/resources/topics/places/countries-and-continents" TargetMode="External"/><Relationship Id="rId1" Type="http://schemas.openxmlformats.org/officeDocument/2006/relationships/slideLayout" Target="../slideLayouts/slideLayout3.xml"/><Relationship Id="rId4" Type="http://schemas.openxmlformats.org/officeDocument/2006/relationships/hyperlink" Target="https://creativecommons.org/licenses/by/2.0/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twinkl.co.uk/resources/topics/places/countries-and-continent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twinkl.co.uk/resources/topics/places/countries-and-continents" TargetMode="External"/><Relationship Id="rId1" Type="http://schemas.openxmlformats.org/officeDocument/2006/relationships/slideLayout" Target="../slideLayouts/slideLayout3.xml"/><Relationship Id="rId4" Type="http://schemas.openxmlformats.org/officeDocument/2006/relationships/hyperlink" Target="https://creativecommons.org/licenses/by/2.0/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twinkl.co.uk/resources/topics/places/countries-and-continent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p:cNvPr>
          <p:cNvSpPr/>
          <p:nvPr/>
        </p:nvSpPr>
        <p:spPr>
          <a:xfrm>
            <a:off x="3884103" y="5368954"/>
            <a:ext cx="1275126" cy="1023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2"/>
          </p:cNvPr>
          <p:cNvSpPr/>
          <p:nvPr/>
        </p:nvSpPr>
        <p:spPr>
          <a:xfrm>
            <a:off x="8414158" y="6165908"/>
            <a:ext cx="729842" cy="69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Anime</a:t>
            </a:r>
            <a:endParaRPr lang="en-GB" dirty="0"/>
          </a:p>
        </p:txBody>
      </p:sp>
      <p:sp>
        <p:nvSpPr>
          <p:cNvPr id="3" name="Rectangle 2">
            <a:hlinkClick r:id="rId2"/>
          </p:cNvPr>
          <p:cNvSpPr/>
          <p:nvPr/>
        </p:nvSpPr>
        <p:spPr>
          <a:xfrm>
            <a:off x="8523214" y="6627303"/>
            <a:ext cx="620785"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851398" y="1428002"/>
            <a:ext cx="7431674" cy="2210138"/>
            <a:chOff x="532364" y="1538091"/>
            <a:chExt cx="7969541" cy="1771361"/>
          </a:xfrm>
        </p:grpSpPr>
        <p:sp>
          <p:nvSpPr>
            <p:cNvPr id="5" name="Rounded Rectangle 4"/>
            <p:cNvSpPr/>
            <p:nvPr/>
          </p:nvSpPr>
          <p:spPr>
            <a:xfrm>
              <a:off x="532364" y="1538091"/>
              <a:ext cx="7969541" cy="1771361"/>
            </a:xfrm>
            <a:prstGeom prst="round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736322" y="1694164"/>
              <a:ext cx="7540073" cy="1406041"/>
            </a:xfrm>
            <a:prstGeom prst="rect">
              <a:avLst/>
            </a:prstGeom>
            <a:noFill/>
          </p:spPr>
          <p:txBody>
            <a:bodyPr wrap="square" rtlCol="0">
              <a:spAutoFit/>
            </a:bodyPr>
            <a:lstStyle/>
            <a:p>
              <a:pPr algn="just">
                <a:lnSpc>
                  <a:spcPct val="100000"/>
                </a:lnSpc>
                <a:spcBef>
                  <a:spcPct val="0"/>
                </a:spcBef>
                <a:buFontTx/>
                <a:buNone/>
              </a:pPr>
              <a:r>
                <a:rPr lang="en-GB" altLang="en-US" dirty="0"/>
                <a:t>Tokyo is also known for its anime (animation) and manga films. </a:t>
              </a:r>
            </a:p>
            <a:p>
              <a:pPr algn="just">
                <a:lnSpc>
                  <a:spcPct val="100000"/>
                </a:lnSpc>
                <a:spcBef>
                  <a:spcPct val="0"/>
                </a:spcBef>
                <a:buFontTx/>
                <a:buNone/>
              </a:pPr>
              <a:endParaRPr lang="en-GB" altLang="en-US" dirty="0"/>
            </a:p>
            <a:p>
              <a:pPr algn="just">
                <a:lnSpc>
                  <a:spcPct val="100000"/>
                </a:lnSpc>
                <a:spcBef>
                  <a:spcPct val="0"/>
                </a:spcBef>
                <a:buFontTx/>
                <a:buNone/>
              </a:pPr>
              <a:endParaRPr lang="en-GB" altLang="en-US" dirty="0"/>
            </a:p>
            <a:p>
              <a:pPr algn="just">
                <a:spcBef>
                  <a:spcPct val="0"/>
                </a:spcBef>
              </a:pPr>
              <a:endParaRPr lang="en-GB" altLang="en-US" dirty="0"/>
            </a:p>
            <a:p>
              <a:pPr algn="just">
                <a:lnSpc>
                  <a:spcPct val="100000"/>
                </a:lnSpc>
                <a:spcBef>
                  <a:spcPct val="0"/>
                </a:spcBef>
                <a:buFontTx/>
                <a:buNone/>
              </a:pPr>
              <a:r>
                <a:rPr lang="en-GB" altLang="en-US" dirty="0"/>
                <a:t> </a:t>
              </a:r>
            </a:p>
            <a:p>
              <a:pPr algn="just"/>
              <a:endParaRPr lang="en-GB" dirty="0"/>
            </a:p>
          </p:txBody>
        </p:sp>
      </p:grpSp>
      <p:sp>
        <p:nvSpPr>
          <p:cNvPr id="11" name="Rectangle 10"/>
          <p:cNvSpPr/>
          <p:nvPr/>
        </p:nvSpPr>
        <p:spPr>
          <a:xfrm>
            <a:off x="1041590" y="2103930"/>
            <a:ext cx="6908609" cy="646331"/>
          </a:xfrm>
          <a:prstGeom prst="rect">
            <a:avLst/>
          </a:prstGeom>
        </p:spPr>
        <p:txBody>
          <a:bodyPr wrap="square">
            <a:spAutoFit/>
          </a:bodyPr>
          <a:lstStyle/>
          <a:p>
            <a:pPr algn="just">
              <a:lnSpc>
                <a:spcPct val="100000"/>
              </a:lnSpc>
              <a:spcBef>
                <a:spcPct val="0"/>
              </a:spcBef>
              <a:buFontTx/>
              <a:buNone/>
            </a:pPr>
            <a:r>
              <a:rPr lang="en-GB" altLang="en-US" dirty="0"/>
              <a:t>You can go to a shop that sells everything about Pokemon called the Pokemon </a:t>
            </a:r>
            <a:r>
              <a:rPr lang="en-GB" altLang="en-US" dirty="0" smtClean="0"/>
              <a:t>Store.</a:t>
            </a:r>
            <a:endParaRPr lang="en-US" altLang="en-US" dirty="0"/>
          </a:p>
        </p:txBody>
      </p:sp>
      <p:pic>
        <p:nvPicPr>
          <p:cNvPr id="1026" name="Picture 2" descr="Brain scans reveal a 'pokémon region' in adults who played as kid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899" y="2750261"/>
            <a:ext cx="5257801"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925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342417" y="5324649"/>
            <a:ext cx="4771764" cy="862143"/>
          </a:xfrm>
          <a:prstGeom prst="roundRect">
            <a:avLst>
              <a:gd name="adj" fmla="val 27545"/>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altLang="en-US" dirty="0"/>
              <a:t>Sumo Wrestling</a:t>
            </a:r>
            <a:endParaRPr lang="en-GB" dirty="0"/>
          </a:p>
        </p:txBody>
      </p:sp>
      <p:sp>
        <p:nvSpPr>
          <p:cNvPr id="3" name="Rectangle 2">
            <a:hlinkClick r:id="rId2"/>
          </p:cNvPr>
          <p:cNvSpPr/>
          <p:nvPr/>
        </p:nvSpPr>
        <p:spPr>
          <a:xfrm>
            <a:off x="8523214" y="6627303"/>
            <a:ext cx="620785"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841670" y="1428002"/>
            <a:ext cx="7431674" cy="3747113"/>
            <a:chOff x="532364" y="1538091"/>
            <a:chExt cx="7969541" cy="3003202"/>
          </a:xfrm>
        </p:grpSpPr>
        <p:sp>
          <p:nvSpPr>
            <p:cNvPr id="5" name="Rounded Rectangle 4"/>
            <p:cNvSpPr/>
            <p:nvPr/>
          </p:nvSpPr>
          <p:spPr>
            <a:xfrm>
              <a:off x="532364" y="1538091"/>
              <a:ext cx="7969541" cy="3003202"/>
            </a:xfrm>
            <a:prstGeom prst="round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767618" y="1694164"/>
              <a:ext cx="7541333" cy="2417404"/>
            </a:xfrm>
            <a:prstGeom prst="rect">
              <a:avLst/>
            </a:prstGeom>
            <a:noFill/>
          </p:spPr>
          <p:txBody>
            <a:bodyPr wrap="square" rtlCol="0">
              <a:spAutoFit/>
            </a:bodyPr>
            <a:lstStyle/>
            <a:p>
              <a:pPr algn="just">
                <a:lnSpc>
                  <a:spcPct val="100000"/>
                </a:lnSpc>
                <a:spcBef>
                  <a:spcPct val="0"/>
                </a:spcBef>
                <a:buFontTx/>
                <a:buNone/>
              </a:pPr>
              <a:r>
                <a:rPr lang="en-GB" altLang="en-US" dirty="0"/>
                <a:t>Baseball, basketball and football are popular sports in Japan but sumo wrestling is a national sport. </a:t>
              </a:r>
            </a:p>
            <a:p>
              <a:pPr algn="just">
                <a:lnSpc>
                  <a:spcPct val="100000"/>
                </a:lnSpc>
                <a:spcBef>
                  <a:spcPts val="1200"/>
                </a:spcBef>
                <a:buFontTx/>
                <a:buNone/>
              </a:pPr>
              <a:r>
                <a:rPr lang="en-GB" altLang="en-US" dirty="0"/>
                <a:t>It has religious traditions, such as the ring being made pure with salt before a match. </a:t>
              </a:r>
            </a:p>
            <a:p>
              <a:pPr algn="just">
                <a:lnSpc>
                  <a:spcPct val="100000"/>
                </a:lnSpc>
                <a:spcBef>
                  <a:spcPct val="0"/>
                </a:spcBef>
                <a:buFontTx/>
                <a:buNone/>
              </a:pPr>
              <a:r>
                <a:rPr lang="en-GB" altLang="en-US" dirty="0"/>
                <a:t> </a:t>
              </a:r>
            </a:p>
            <a:p>
              <a:pPr algn="just">
                <a:lnSpc>
                  <a:spcPct val="100000"/>
                </a:lnSpc>
                <a:spcBef>
                  <a:spcPct val="0"/>
                </a:spcBef>
                <a:buFontTx/>
                <a:buNone/>
              </a:pPr>
              <a:endParaRPr lang="en-GB" altLang="en-US" dirty="0"/>
            </a:p>
            <a:p>
              <a:pPr algn="just">
                <a:lnSpc>
                  <a:spcPct val="100000"/>
                </a:lnSpc>
                <a:spcBef>
                  <a:spcPct val="0"/>
                </a:spcBef>
                <a:buFontTx/>
                <a:buNone/>
              </a:pPr>
              <a:endParaRPr lang="en-GB" altLang="en-US" dirty="0"/>
            </a:p>
            <a:p>
              <a:pPr algn="just">
                <a:spcBef>
                  <a:spcPct val="0"/>
                </a:spcBef>
              </a:pPr>
              <a:endParaRPr lang="en-GB" altLang="en-US" dirty="0"/>
            </a:p>
            <a:p>
              <a:pPr algn="just">
                <a:lnSpc>
                  <a:spcPct val="100000"/>
                </a:lnSpc>
                <a:spcBef>
                  <a:spcPct val="0"/>
                </a:spcBef>
                <a:buFontTx/>
                <a:buNone/>
              </a:pPr>
              <a:r>
                <a:rPr lang="en-GB" altLang="en-US" dirty="0"/>
                <a:t> </a:t>
              </a:r>
            </a:p>
            <a:p>
              <a:pPr algn="just"/>
              <a:endParaRPr lang="en-GB" dirty="0"/>
            </a:p>
          </p:txBody>
        </p:sp>
      </p:grpSp>
      <p:sp>
        <p:nvSpPr>
          <p:cNvPr id="8" name="Rectangle 7"/>
          <p:cNvSpPr/>
          <p:nvPr/>
        </p:nvSpPr>
        <p:spPr>
          <a:xfrm>
            <a:off x="1052473" y="2749484"/>
            <a:ext cx="4831846" cy="2185214"/>
          </a:xfrm>
          <a:prstGeom prst="rect">
            <a:avLst/>
          </a:prstGeom>
        </p:spPr>
        <p:txBody>
          <a:bodyPr wrap="square">
            <a:spAutoFit/>
          </a:bodyPr>
          <a:lstStyle/>
          <a:p>
            <a:pPr algn="just">
              <a:lnSpc>
                <a:spcPct val="100000"/>
              </a:lnSpc>
              <a:spcBef>
                <a:spcPct val="0"/>
              </a:spcBef>
              <a:buFontTx/>
              <a:buNone/>
            </a:pPr>
            <a:endParaRPr lang="en-GB" altLang="en-US" dirty="0"/>
          </a:p>
          <a:p>
            <a:pPr algn="just">
              <a:lnSpc>
                <a:spcPct val="100000"/>
              </a:lnSpc>
              <a:spcBef>
                <a:spcPct val="0"/>
              </a:spcBef>
              <a:buFontTx/>
              <a:buNone/>
            </a:pPr>
            <a:r>
              <a:rPr lang="en-GB" altLang="en-US" dirty="0"/>
              <a:t>The first wrestler who is pushed out of the ring or who touches the ground with any part of their body apart from the soles of their feet, loses the match.</a:t>
            </a:r>
          </a:p>
          <a:p>
            <a:pPr algn="just">
              <a:lnSpc>
                <a:spcPct val="100000"/>
              </a:lnSpc>
              <a:spcBef>
                <a:spcPts val="1200"/>
              </a:spcBef>
              <a:buFontTx/>
              <a:buNone/>
            </a:pPr>
            <a:r>
              <a:rPr lang="en-GB" altLang="en-US" dirty="0"/>
              <a:t>Six tournaments are held every year and three of these take place in Tokyo.</a:t>
            </a:r>
          </a:p>
        </p:txBody>
      </p:sp>
      <p:sp>
        <p:nvSpPr>
          <p:cNvPr id="11" name="TextBox 10"/>
          <p:cNvSpPr txBox="1"/>
          <p:nvPr/>
        </p:nvSpPr>
        <p:spPr>
          <a:xfrm>
            <a:off x="1507787" y="5433091"/>
            <a:ext cx="4385106" cy="2031325"/>
          </a:xfrm>
          <a:prstGeom prst="rect">
            <a:avLst/>
          </a:prstGeom>
          <a:noFill/>
        </p:spPr>
        <p:txBody>
          <a:bodyPr wrap="square" rtlCol="0">
            <a:spAutoFit/>
          </a:bodyPr>
          <a:lstStyle/>
          <a:p>
            <a:r>
              <a:rPr lang="en-GB" dirty="0"/>
              <a:t>The referee dresses in traditional Shinto priests' clothing.</a:t>
            </a:r>
            <a:r>
              <a:rPr lang="en-GB" altLang="en-US" dirty="0"/>
              <a:t> </a:t>
            </a:r>
          </a:p>
          <a:p>
            <a:pPr algn="just">
              <a:lnSpc>
                <a:spcPct val="100000"/>
              </a:lnSpc>
              <a:spcBef>
                <a:spcPct val="0"/>
              </a:spcBef>
              <a:buFontTx/>
              <a:buNone/>
            </a:pPr>
            <a:endParaRPr lang="en-GB" altLang="en-US" dirty="0"/>
          </a:p>
          <a:p>
            <a:pPr algn="just">
              <a:lnSpc>
                <a:spcPct val="100000"/>
              </a:lnSpc>
              <a:spcBef>
                <a:spcPct val="0"/>
              </a:spcBef>
              <a:buFontTx/>
              <a:buNone/>
            </a:pPr>
            <a:endParaRPr lang="en-GB" altLang="en-US" dirty="0"/>
          </a:p>
          <a:p>
            <a:pPr algn="just">
              <a:spcBef>
                <a:spcPct val="0"/>
              </a:spcBef>
            </a:pPr>
            <a:endParaRPr lang="en-GB" altLang="en-US" dirty="0"/>
          </a:p>
          <a:p>
            <a:pPr algn="just">
              <a:lnSpc>
                <a:spcPct val="100000"/>
              </a:lnSpc>
              <a:spcBef>
                <a:spcPct val="0"/>
              </a:spcBef>
              <a:buFontTx/>
              <a:buNone/>
            </a:pPr>
            <a:r>
              <a:rPr lang="en-GB" altLang="en-US" dirty="0"/>
              <a:t> </a:t>
            </a:r>
          </a:p>
          <a:p>
            <a:pPr algn="just"/>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893" y="2836699"/>
            <a:ext cx="2695778" cy="3350093"/>
          </a:xfrm>
          <a:prstGeom prst="rect">
            <a:avLst/>
          </a:prstGeom>
        </p:spPr>
      </p:pic>
    </p:spTree>
    <p:extLst>
      <p:ext uri="{BB962C8B-B14F-4D97-AF65-F5344CB8AC3E}">
        <p14:creationId xmlns:p14="http://schemas.microsoft.com/office/powerpoint/2010/main" val="17420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Clothes</a:t>
            </a:r>
            <a:endParaRPr lang="en-GB" dirty="0"/>
          </a:p>
        </p:txBody>
      </p:sp>
      <p:sp>
        <p:nvSpPr>
          <p:cNvPr id="3" name="Rectangle 2">
            <a:hlinkClick r:id="rId2"/>
          </p:cNvPr>
          <p:cNvSpPr/>
          <p:nvPr/>
        </p:nvSpPr>
        <p:spPr>
          <a:xfrm>
            <a:off x="8523214" y="6627303"/>
            <a:ext cx="620785"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851398" y="1491373"/>
            <a:ext cx="6940457" cy="3215599"/>
            <a:chOff x="532364" y="1538091"/>
            <a:chExt cx="7442772" cy="2577208"/>
          </a:xfrm>
        </p:grpSpPr>
        <p:sp>
          <p:nvSpPr>
            <p:cNvPr id="5" name="Rounded Rectangle 4"/>
            <p:cNvSpPr/>
            <p:nvPr/>
          </p:nvSpPr>
          <p:spPr>
            <a:xfrm>
              <a:off x="532364" y="1538091"/>
              <a:ext cx="7442772" cy="1319171"/>
            </a:xfrm>
            <a:prstGeom prst="round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746754" y="1599225"/>
              <a:ext cx="6331256" cy="2516074"/>
            </a:xfrm>
            <a:prstGeom prst="rect">
              <a:avLst/>
            </a:prstGeom>
            <a:noFill/>
          </p:spPr>
          <p:txBody>
            <a:bodyPr wrap="square" rtlCol="0">
              <a:spAutoFit/>
            </a:bodyPr>
            <a:lstStyle/>
            <a:p>
              <a:pPr algn="just">
                <a:spcBef>
                  <a:spcPct val="0"/>
                </a:spcBef>
              </a:pPr>
              <a:r>
                <a:rPr lang="en-GB" altLang="en-US" dirty="0"/>
                <a:t>In Tokyo, </a:t>
              </a:r>
              <a:r>
                <a:rPr lang="en-GB" dirty="0"/>
                <a:t>people wear clothes, such as jeans</a:t>
              </a:r>
              <a:r>
                <a:rPr lang="en-GB" altLang="en-US" dirty="0"/>
                <a:t>, hoodies and tracksuits just like you. Some people wear the national clothes of Japan called kimonos. These are traditionally made from silk and sewn by hand. They are tied with a large belt called an obi.</a:t>
              </a:r>
            </a:p>
            <a:p>
              <a:pPr algn="just">
                <a:lnSpc>
                  <a:spcPct val="100000"/>
                </a:lnSpc>
                <a:spcBef>
                  <a:spcPct val="0"/>
                </a:spcBef>
                <a:buFontTx/>
                <a:buNone/>
              </a:pPr>
              <a:r>
                <a:rPr lang="en-GB" altLang="en-US" dirty="0"/>
                <a:t> </a:t>
              </a:r>
            </a:p>
            <a:p>
              <a:pPr algn="just">
                <a:lnSpc>
                  <a:spcPct val="100000"/>
                </a:lnSpc>
                <a:spcBef>
                  <a:spcPct val="0"/>
                </a:spcBef>
                <a:buFontTx/>
                <a:buNone/>
              </a:pPr>
              <a:endParaRPr lang="en-GB" altLang="en-US" dirty="0"/>
            </a:p>
            <a:p>
              <a:pPr algn="just">
                <a:lnSpc>
                  <a:spcPct val="100000"/>
                </a:lnSpc>
                <a:spcBef>
                  <a:spcPct val="0"/>
                </a:spcBef>
                <a:buFontTx/>
                <a:buNone/>
              </a:pPr>
              <a:endParaRPr lang="en-GB" altLang="en-US" dirty="0"/>
            </a:p>
            <a:p>
              <a:pPr algn="just">
                <a:spcBef>
                  <a:spcPct val="0"/>
                </a:spcBef>
              </a:pPr>
              <a:endParaRPr lang="en-GB" altLang="en-US" dirty="0"/>
            </a:p>
            <a:p>
              <a:pPr algn="just">
                <a:lnSpc>
                  <a:spcPct val="100000"/>
                </a:lnSpc>
                <a:spcBef>
                  <a:spcPct val="0"/>
                </a:spcBef>
                <a:buFontTx/>
                <a:buNone/>
              </a:pPr>
              <a:r>
                <a:rPr lang="en-GB" altLang="en-US" dirty="0"/>
                <a:t> </a:t>
              </a:r>
            </a:p>
            <a:p>
              <a:pPr algn="just"/>
              <a:endParaRPr lang="en-GB" dirty="0"/>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3077" y="994154"/>
            <a:ext cx="1416008" cy="2341718"/>
          </a:xfrm>
          <a:prstGeom prst="rect">
            <a:avLst/>
          </a:prstGeom>
        </p:spPr>
      </p:pic>
      <p:grpSp>
        <p:nvGrpSpPr>
          <p:cNvPr id="11" name="Group 10"/>
          <p:cNvGrpSpPr/>
          <p:nvPr/>
        </p:nvGrpSpPr>
        <p:grpSpPr>
          <a:xfrm>
            <a:off x="2142053" y="3421622"/>
            <a:ext cx="6327032" cy="3064849"/>
            <a:chOff x="573646" y="649952"/>
            <a:chExt cx="6784950" cy="2456388"/>
          </a:xfrm>
        </p:grpSpPr>
        <p:sp>
          <p:nvSpPr>
            <p:cNvPr id="12" name="Rounded Rectangle 11"/>
            <p:cNvSpPr/>
            <p:nvPr/>
          </p:nvSpPr>
          <p:spPr>
            <a:xfrm>
              <a:off x="573646" y="649952"/>
              <a:ext cx="6784950" cy="1155395"/>
            </a:xfrm>
            <a:prstGeom prst="round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1192538" y="688936"/>
              <a:ext cx="6035453" cy="2417404"/>
            </a:xfrm>
            <a:prstGeom prst="rect">
              <a:avLst/>
            </a:prstGeom>
            <a:noFill/>
          </p:spPr>
          <p:txBody>
            <a:bodyPr wrap="square" rtlCol="0">
              <a:spAutoFit/>
            </a:bodyPr>
            <a:lstStyle/>
            <a:p>
              <a:pPr algn="just">
                <a:lnSpc>
                  <a:spcPct val="100000"/>
                </a:lnSpc>
                <a:spcBef>
                  <a:spcPct val="0"/>
                </a:spcBef>
                <a:buFontTx/>
                <a:buNone/>
              </a:pPr>
              <a:r>
                <a:rPr lang="en-GB" altLang="en-US" b="1" dirty="0"/>
                <a:t>Harajuku</a:t>
              </a:r>
            </a:p>
            <a:p>
              <a:pPr algn="just">
                <a:lnSpc>
                  <a:spcPct val="100000"/>
                </a:lnSpc>
                <a:spcBef>
                  <a:spcPts val="600"/>
                </a:spcBef>
                <a:buFontTx/>
                <a:buNone/>
              </a:pPr>
              <a:r>
                <a:rPr lang="en-GB" altLang="en-US" dirty="0"/>
                <a:t>Clothes can also be worn on the theme of computer games and cartoon characters. This style is popular in an area in Tokyo called Harajuku.</a:t>
              </a:r>
            </a:p>
            <a:p>
              <a:pPr algn="just">
                <a:lnSpc>
                  <a:spcPct val="100000"/>
                </a:lnSpc>
                <a:spcBef>
                  <a:spcPct val="0"/>
                </a:spcBef>
                <a:buFontTx/>
                <a:buNone/>
              </a:pPr>
              <a:r>
                <a:rPr lang="en-GB" altLang="en-US" dirty="0"/>
                <a:t> </a:t>
              </a:r>
            </a:p>
            <a:p>
              <a:pPr algn="just">
                <a:lnSpc>
                  <a:spcPct val="100000"/>
                </a:lnSpc>
                <a:spcBef>
                  <a:spcPct val="0"/>
                </a:spcBef>
                <a:buFontTx/>
                <a:buNone/>
              </a:pPr>
              <a:endParaRPr lang="en-GB" altLang="en-US" dirty="0"/>
            </a:p>
            <a:p>
              <a:pPr algn="just">
                <a:lnSpc>
                  <a:spcPct val="100000"/>
                </a:lnSpc>
                <a:spcBef>
                  <a:spcPct val="0"/>
                </a:spcBef>
                <a:buFontTx/>
                <a:buNone/>
              </a:pPr>
              <a:endParaRPr lang="en-GB" altLang="en-US" dirty="0"/>
            </a:p>
            <a:p>
              <a:pPr algn="just">
                <a:spcBef>
                  <a:spcPct val="0"/>
                </a:spcBef>
              </a:pPr>
              <a:endParaRPr lang="en-GB" altLang="en-US" dirty="0"/>
            </a:p>
            <a:p>
              <a:pPr algn="just">
                <a:lnSpc>
                  <a:spcPct val="100000"/>
                </a:lnSpc>
                <a:spcBef>
                  <a:spcPct val="0"/>
                </a:spcBef>
                <a:buFontTx/>
                <a:buNone/>
              </a:pPr>
              <a:r>
                <a:rPr lang="en-GB" altLang="en-US" dirty="0"/>
                <a:t> </a:t>
              </a:r>
            </a:p>
            <a:p>
              <a:pPr algn="just"/>
              <a:endParaRPr lang="en-GB" dirty="0"/>
            </a:p>
          </p:txBody>
        </p:sp>
      </p:grpSp>
      <p:sp>
        <p:nvSpPr>
          <p:cNvPr id="14" name="Rounded Rectangle 13"/>
          <p:cNvSpPr/>
          <p:nvPr/>
        </p:nvSpPr>
        <p:spPr>
          <a:xfrm>
            <a:off x="1649341" y="5250843"/>
            <a:ext cx="6200558" cy="862441"/>
          </a:xfrm>
          <a:prstGeom prst="roundRect">
            <a:avLst/>
          </a:prstGeom>
          <a:solidFill>
            <a:schemeClr val="bg1"/>
          </a:solid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altLang="en-US" dirty="0">
                <a:solidFill>
                  <a:schemeClr val="tx1"/>
                </a:solidFill>
              </a:rPr>
              <a:t>What character would you want to dress as?</a:t>
            </a:r>
          </a:p>
        </p:txBody>
      </p:sp>
      <p:sp>
        <p:nvSpPr>
          <p:cNvPr id="15" name="Oval 14"/>
          <p:cNvSpPr/>
          <p:nvPr/>
        </p:nvSpPr>
        <p:spPr>
          <a:xfrm>
            <a:off x="858903" y="4981044"/>
            <a:ext cx="1341193" cy="134119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Think About It</a:t>
            </a:r>
          </a:p>
        </p:txBody>
      </p:sp>
      <p:grpSp>
        <p:nvGrpSpPr>
          <p:cNvPr id="17" name="Group 16"/>
          <p:cNvGrpSpPr/>
          <p:nvPr/>
        </p:nvGrpSpPr>
        <p:grpSpPr>
          <a:xfrm>
            <a:off x="179546" y="3324511"/>
            <a:ext cx="3109260" cy="1570783"/>
            <a:chOff x="179546" y="3342617"/>
            <a:chExt cx="3109260" cy="1570783"/>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7325" r="7854"/>
            <a:stretch/>
          </p:blipFill>
          <p:spPr>
            <a:xfrm>
              <a:off x="858903" y="3342617"/>
              <a:ext cx="1760706" cy="1570783"/>
            </a:xfrm>
            <a:prstGeom prst="rect">
              <a:avLst/>
            </a:prstGeom>
          </p:spPr>
        </p:pic>
        <p:sp>
          <p:nvSpPr>
            <p:cNvPr id="16" name="TextBox 21"/>
            <p:cNvSpPr txBox="1">
              <a:spLocks noChangeArrowheads="1"/>
            </p:cNvSpPr>
            <p:nvPr/>
          </p:nvSpPr>
          <p:spPr bwMode="auto">
            <a:xfrm>
              <a:off x="179546" y="4827178"/>
              <a:ext cx="3109260" cy="85100"/>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sign language</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 by istolethetv is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5"/>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spTree>
    <p:extLst>
      <p:ext uri="{BB962C8B-B14F-4D97-AF65-F5344CB8AC3E}">
        <p14:creationId xmlns:p14="http://schemas.microsoft.com/office/powerpoint/2010/main" val="61910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nextCondLst>
                <p:cond evt="onClick" delay="0">
                  <p:tgtEl>
                    <p:spTgt spid="15"/>
                  </p:tgtEl>
                </p:cond>
              </p:nextCondLst>
            </p:seq>
          </p:childTnLst>
        </p:cTn>
      </p:par>
    </p:tnLst>
    <p:bldLst>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What Did You Learn?</a:t>
            </a:r>
            <a:endParaRPr lang="en-GB" dirty="0"/>
          </a:p>
        </p:txBody>
      </p:sp>
      <p:sp>
        <p:nvSpPr>
          <p:cNvPr id="3" name="Rectangle 2">
            <a:hlinkClick r:id="rId2"/>
          </p:cNvPr>
          <p:cNvSpPr/>
          <p:nvPr/>
        </p:nvSpPr>
        <p:spPr>
          <a:xfrm>
            <a:off x="8523214" y="6627303"/>
            <a:ext cx="620785"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931784" y="1428462"/>
            <a:ext cx="7431674" cy="2140341"/>
            <a:chOff x="532364" y="1631748"/>
            <a:chExt cx="7969541" cy="1715420"/>
          </a:xfrm>
        </p:grpSpPr>
        <p:sp>
          <p:nvSpPr>
            <p:cNvPr id="5" name="Rounded Rectangle 4"/>
            <p:cNvSpPr/>
            <p:nvPr/>
          </p:nvSpPr>
          <p:spPr>
            <a:xfrm>
              <a:off x="532364" y="1631748"/>
              <a:ext cx="7969541" cy="741657"/>
            </a:xfrm>
            <a:prstGeom prst="round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736322" y="1719120"/>
              <a:ext cx="7540073" cy="1628048"/>
            </a:xfrm>
            <a:prstGeom prst="rect">
              <a:avLst/>
            </a:prstGeom>
            <a:noFill/>
          </p:spPr>
          <p:txBody>
            <a:bodyPr wrap="square" rtlCol="0">
              <a:spAutoFit/>
            </a:bodyPr>
            <a:lstStyle/>
            <a:p>
              <a:pPr algn="just">
                <a:lnSpc>
                  <a:spcPct val="100000"/>
                </a:lnSpc>
                <a:spcBef>
                  <a:spcPct val="0"/>
                </a:spcBef>
                <a:buFontTx/>
                <a:buNone/>
              </a:pPr>
              <a:r>
                <a:rPr lang="en-GB" altLang="en-US" dirty="0"/>
                <a:t>Tell </a:t>
              </a:r>
              <a:r>
                <a:rPr lang="en-GB" altLang="en-US" dirty="0" smtClean="0"/>
                <a:t>someboday one thinng that you </a:t>
              </a:r>
              <a:r>
                <a:rPr lang="en-GB" altLang="en-US" dirty="0"/>
                <a:t>have learnt about Tokyo. Some of these pictures might help remind you.</a:t>
              </a:r>
            </a:p>
            <a:p>
              <a:pPr algn="just">
                <a:lnSpc>
                  <a:spcPct val="100000"/>
                </a:lnSpc>
                <a:spcBef>
                  <a:spcPct val="0"/>
                </a:spcBef>
                <a:buFontTx/>
                <a:buNone/>
              </a:pPr>
              <a:endParaRPr lang="en-GB" altLang="en-US" dirty="0"/>
            </a:p>
            <a:p>
              <a:pPr algn="just">
                <a:lnSpc>
                  <a:spcPct val="100000"/>
                </a:lnSpc>
                <a:spcBef>
                  <a:spcPct val="0"/>
                </a:spcBef>
                <a:buFontTx/>
                <a:buNone/>
              </a:pPr>
              <a:endParaRPr lang="en-GB" altLang="en-US" dirty="0"/>
            </a:p>
            <a:p>
              <a:pPr algn="just">
                <a:spcBef>
                  <a:spcPct val="0"/>
                </a:spcBef>
              </a:pPr>
              <a:endParaRPr lang="en-GB" altLang="en-US" dirty="0"/>
            </a:p>
            <a:p>
              <a:pPr algn="just">
                <a:lnSpc>
                  <a:spcPct val="100000"/>
                </a:lnSpc>
                <a:spcBef>
                  <a:spcPct val="0"/>
                </a:spcBef>
                <a:buFontTx/>
                <a:buNone/>
              </a:pPr>
              <a:r>
                <a:rPr lang="en-GB" altLang="en-US" dirty="0"/>
                <a:t> </a:t>
              </a:r>
            </a:p>
            <a:p>
              <a:pPr algn="just"/>
              <a:endParaRPr lang="en-GB" dirty="0"/>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0022" y="2526262"/>
            <a:ext cx="1468114" cy="182445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5989" y="2515939"/>
            <a:ext cx="1109466" cy="18347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397" y="4447761"/>
            <a:ext cx="3251476" cy="182895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404" y="2515939"/>
            <a:ext cx="3243469" cy="182445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0022" y="4447761"/>
            <a:ext cx="2727723" cy="1819903"/>
          </a:xfrm>
          <a:prstGeom prst="rect">
            <a:avLst/>
          </a:prstGeom>
        </p:spPr>
      </p:pic>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l="22163" r="23322"/>
          <a:stretch/>
        </p:blipFill>
        <p:spPr>
          <a:xfrm>
            <a:off x="7073313" y="2498633"/>
            <a:ext cx="1367302" cy="3759262"/>
          </a:xfrm>
          <a:prstGeom prst="rect">
            <a:avLst/>
          </a:prstGeom>
        </p:spPr>
      </p:pic>
    </p:spTree>
    <p:extLst>
      <p:ext uri="{BB962C8B-B14F-4D97-AF65-F5344CB8AC3E}">
        <p14:creationId xmlns:p14="http://schemas.microsoft.com/office/powerpoint/2010/main" val="4182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Tokyo</a:t>
            </a:r>
          </a:p>
        </p:txBody>
      </p:sp>
      <p:sp>
        <p:nvSpPr>
          <p:cNvPr id="3" name="Rectangle 2">
            <a:hlinkClick r:id="rId2"/>
          </p:cNvPr>
          <p:cNvSpPr/>
          <p:nvPr/>
        </p:nvSpPr>
        <p:spPr>
          <a:xfrm>
            <a:off x="8523214" y="6627303"/>
            <a:ext cx="620785"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597018" y="1534237"/>
            <a:ext cx="7969541" cy="1360997"/>
            <a:chOff x="597018" y="1534237"/>
            <a:chExt cx="7969541" cy="1360997"/>
          </a:xfrm>
        </p:grpSpPr>
        <p:sp>
          <p:nvSpPr>
            <p:cNvPr id="10" name="Rounded Rectangle 9"/>
            <p:cNvSpPr/>
            <p:nvPr/>
          </p:nvSpPr>
          <p:spPr>
            <a:xfrm>
              <a:off x="597018" y="1534237"/>
              <a:ext cx="7969541" cy="1190162"/>
            </a:xfrm>
            <a:prstGeom prst="round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90953" y="1694905"/>
              <a:ext cx="7781928" cy="1200329"/>
            </a:xfrm>
            <a:prstGeom prst="rect">
              <a:avLst/>
            </a:prstGeom>
            <a:noFill/>
          </p:spPr>
          <p:txBody>
            <a:bodyPr wrap="square" rtlCol="0">
              <a:spAutoFit/>
            </a:bodyPr>
            <a:lstStyle/>
            <a:p>
              <a:pPr algn="just"/>
              <a:r>
                <a:rPr lang="en-GB" altLang="en-US" dirty="0"/>
                <a:t>Tokyo is the capital city of Japan and is a very large city. Almost 14 million people live in Tokyo. That’s nearly 6 million more people than living in London!</a:t>
              </a:r>
            </a:p>
            <a:p>
              <a:pPr algn="just"/>
              <a:endParaRPr lang="en-GB" dirty="0"/>
            </a:p>
          </p:txBody>
        </p:sp>
      </p:grpSp>
      <p:grpSp>
        <p:nvGrpSpPr>
          <p:cNvPr id="15" name="Group 14"/>
          <p:cNvGrpSpPr/>
          <p:nvPr/>
        </p:nvGrpSpPr>
        <p:grpSpPr>
          <a:xfrm>
            <a:off x="597017" y="2869749"/>
            <a:ext cx="6776905" cy="1083947"/>
            <a:chOff x="597018" y="4083670"/>
            <a:chExt cx="7969541" cy="1083947"/>
          </a:xfrm>
        </p:grpSpPr>
        <p:sp>
          <p:nvSpPr>
            <p:cNvPr id="14" name="Rounded Rectangle 13"/>
            <p:cNvSpPr/>
            <p:nvPr/>
          </p:nvSpPr>
          <p:spPr>
            <a:xfrm>
              <a:off x="597018" y="4083670"/>
              <a:ext cx="7969541" cy="1083947"/>
            </a:xfrm>
            <a:prstGeom prst="round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700819" y="4154364"/>
              <a:ext cx="6775779" cy="923330"/>
            </a:xfrm>
            <a:prstGeom prst="rect">
              <a:avLst/>
            </a:prstGeom>
            <a:noFill/>
          </p:spPr>
          <p:txBody>
            <a:bodyPr wrap="square" rtlCol="0">
              <a:spAutoFit/>
            </a:bodyPr>
            <a:lstStyle/>
            <a:p>
              <a:pPr algn="just">
                <a:spcBef>
                  <a:spcPct val="0"/>
                </a:spcBef>
              </a:pPr>
              <a:r>
                <a:rPr lang="en-GB" altLang="en-US" dirty="0"/>
                <a:t>The city is a mixture of traditional temples and modern skyscrapers. There are many museums, art galleries, parks and even a Disneyland in Tokyo.</a:t>
              </a:r>
            </a:p>
          </p:txBody>
        </p:sp>
      </p:grpSp>
      <p:grpSp>
        <p:nvGrpSpPr>
          <p:cNvPr id="17" name="Group 16"/>
          <p:cNvGrpSpPr/>
          <p:nvPr/>
        </p:nvGrpSpPr>
        <p:grpSpPr>
          <a:xfrm>
            <a:off x="490149" y="4191776"/>
            <a:ext cx="6072230" cy="727597"/>
            <a:chOff x="597017" y="5260044"/>
            <a:chExt cx="8932057" cy="727597"/>
          </a:xfrm>
        </p:grpSpPr>
        <p:sp>
          <p:nvSpPr>
            <p:cNvPr id="16" name="Rounded Rectangle 15"/>
            <p:cNvSpPr/>
            <p:nvPr/>
          </p:nvSpPr>
          <p:spPr>
            <a:xfrm>
              <a:off x="597017" y="5260044"/>
              <a:ext cx="8932057" cy="727597"/>
            </a:xfrm>
            <a:prstGeom prst="round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726855" y="5314426"/>
              <a:ext cx="8357981" cy="646331"/>
            </a:xfrm>
            <a:prstGeom prst="rect">
              <a:avLst/>
            </a:prstGeom>
            <a:noFill/>
          </p:spPr>
          <p:txBody>
            <a:bodyPr wrap="square" rtlCol="0">
              <a:spAutoFit/>
            </a:bodyPr>
            <a:lstStyle/>
            <a:p>
              <a:pPr algn="just">
                <a:spcBef>
                  <a:spcPct val="0"/>
                </a:spcBef>
              </a:pPr>
              <a:r>
                <a:rPr lang="en-GB" altLang="en-US" dirty="0"/>
                <a:t>We’re going to look at some landmarks and things to do and see in Tokyo.</a:t>
              </a:r>
            </a:p>
          </p:txBody>
        </p:sp>
      </p:grpSp>
      <p:sp>
        <p:nvSpPr>
          <p:cNvPr id="20" name="Rounded Rectangle 19"/>
          <p:cNvSpPr/>
          <p:nvPr/>
        </p:nvSpPr>
        <p:spPr>
          <a:xfrm>
            <a:off x="6501259" y="4016683"/>
            <a:ext cx="2080889" cy="2161700"/>
          </a:xfrm>
          <a:prstGeom prst="roundRect">
            <a:avLst>
              <a:gd name="adj" fmla="val 16343"/>
            </a:avLst>
          </a:prstGeom>
          <a:blipFill>
            <a:blip r:embed="rId3"/>
            <a:srcRect/>
            <a:stretch>
              <a:fillRect l="4" t="-801" r="4" b="-8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818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936640" y="5346700"/>
            <a:ext cx="5981350" cy="684984"/>
          </a:xfrm>
          <a:prstGeom prst="roundRect">
            <a:avLst/>
          </a:prstGeom>
          <a:solidFill>
            <a:schemeClr val="bg1"/>
          </a:solid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rPr>
              <a:t>What do you think about the Imperial Palace?</a:t>
            </a:r>
            <a:endParaRPr lang="en-GB" dirty="0"/>
          </a:p>
        </p:txBody>
      </p:sp>
      <p:sp>
        <p:nvSpPr>
          <p:cNvPr id="8" name="Oval 7"/>
          <p:cNvSpPr/>
          <p:nvPr/>
        </p:nvSpPr>
        <p:spPr>
          <a:xfrm>
            <a:off x="904794" y="4798503"/>
            <a:ext cx="1466058" cy="1466058"/>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Think About It</a:t>
            </a:r>
          </a:p>
        </p:txBody>
      </p:sp>
      <p:sp>
        <p:nvSpPr>
          <p:cNvPr id="2" name="Title 1"/>
          <p:cNvSpPr>
            <a:spLocks noGrp="1"/>
          </p:cNvSpPr>
          <p:nvPr>
            <p:ph type="title"/>
          </p:nvPr>
        </p:nvSpPr>
        <p:spPr/>
        <p:txBody>
          <a:bodyPr/>
          <a:lstStyle/>
          <a:p>
            <a:r>
              <a:rPr lang="en-GB" altLang="en-US" dirty="0"/>
              <a:t>Imperial Palace</a:t>
            </a:r>
            <a:endParaRPr lang="en-GB" dirty="0"/>
          </a:p>
        </p:txBody>
      </p:sp>
      <p:grpSp>
        <p:nvGrpSpPr>
          <p:cNvPr id="3" name="Group 2"/>
          <p:cNvGrpSpPr/>
          <p:nvPr/>
        </p:nvGrpSpPr>
        <p:grpSpPr>
          <a:xfrm>
            <a:off x="830510" y="1565378"/>
            <a:ext cx="7431674" cy="2746564"/>
            <a:chOff x="597018" y="1517460"/>
            <a:chExt cx="7969541" cy="3056047"/>
          </a:xfrm>
        </p:grpSpPr>
        <p:sp>
          <p:nvSpPr>
            <p:cNvPr id="4" name="Rounded Rectangle 3"/>
            <p:cNvSpPr/>
            <p:nvPr/>
          </p:nvSpPr>
          <p:spPr>
            <a:xfrm>
              <a:off x="597018" y="1517460"/>
              <a:ext cx="7969541" cy="3056047"/>
            </a:xfrm>
            <a:prstGeom prst="round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84632" y="1770406"/>
              <a:ext cx="7621038" cy="1952004"/>
            </a:xfrm>
            <a:prstGeom prst="rect">
              <a:avLst/>
            </a:prstGeom>
            <a:noFill/>
          </p:spPr>
          <p:txBody>
            <a:bodyPr wrap="square" rtlCol="0">
              <a:spAutoFit/>
            </a:bodyPr>
            <a:lstStyle/>
            <a:p>
              <a:pPr algn="just">
                <a:lnSpc>
                  <a:spcPct val="100000"/>
                </a:lnSpc>
                <a:spcBef>
                  <a:spcPct val="0"/>
                </a:spcBef>
                <a:buFontTx/>
                <a:buNone/>
              </a:pPr>
              <a:r>
                <a:rPr lang="en-GB" altLang="en-US" dirty="0"/>
                <a:t>Here is the Imperial Palace.</a:t>
              </a:r>
            </a:p>
            <a:p>
              <a:pPr algn="just">
                <a:lnSpc>
                  <a:spcPct val="100000"/>
                </a:lnSpc>
                <a:spcBef>
                  <a:spcPct val="0"/>
                </a:spcBef>
                <a:buFontTx/>
                <a:buNone/>
              </a:pPr>
              <a:endParaRPr lang="en-GB" altLang="en-US" dirty="0"/>
            </a:p>
            <a:p>
              <a:pPr algn="just">
                <a:lnSpc>
                  <a:spcPct val="100000"/>
                </a:lnSpc>
                <a:spcBef>
                  <a:spcPct val="0"/>
                </a:spcBef>
                <a:buFontTx/>
                <a:buNone/>
              </a:pPr>
              <a:r>
                <a:rPr lang="en-GB" altLang="en-US" dirty="0"/>
                <a:t>The </a:t>
              </a:r>
              <a:r>
                <a:rPr lang="en-GB" altLang="en-US" b="1" dirty="0"/>
                <a:t>Emperor</a:t>
              </a:r>
              <a:r>
                <a:rPr lang="en-GB" altLang="en-US" dirty="0"/>
                <a:t> of Japan and his family live in the Imperial Palace in Tokyo. The palace is in a large park that people can walk around.</a:t>
              </a:r>
            </a:p>
            <a:p>
              <a:pPr algn="just">
                <a:lnSpc>
                  <a:spcPct val="100000"/>
                </a:lnSpc>
                <a:spcBef>
                  <a:spcPct val="0"/>
                </a:spcBef>
                <a:buFontTx/>
                <a:buNone/>
              </a:pPr>
              <a:r>
                <a:rPr lang="en-GB" altLang="en-US" dirty="0"/>
                <a:t> </a:t>
              </a:r>
            </a:p>
            <a:p>
              <a:pPr algn="just"/>
              <a:endParaRPr lang="en-GB" dirty="0"/>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1746" y="3016718"/>
            <a:ext cx="4030438" cy="2267122"/>
          </a:xfrm>
          <a:prstGeom prst="rect">
            <a:avLst/>
          </a:prstGeom>
        </p:spPr>
      </p:pic>
      <p:sp>
        <p:nvSpPr>
          <p:cNvPr id="7" name="Rectangle 6"/>
          <p:cNvSpPr/>
          <p:nvPr/>
        </p:nvSpPr>
        <p:spPr>
          <a:xfrm>
            <a:off x="1005463" y="3057078"/>
            <a:ext cx="3109338" cy="1200329"/>
          </a:xfrm>
          <a:prstGeom prst="rect">
            <a:avLst/>
          </a:prstGeom>
        </p:spPr>
        <p:txBody>
          <a:bodyPr wrap="square">
            <a:spAutoFit/>
          </a:bodyPr>
          <a:lstStyle/>
          <a:p>
            <a:pPr algn="just">
              <a:lnSpc>
                <a:spcPct val="100000"/>
              </a:lnSpc>
              <a:spcBef>
                <a:spcPct val="0"/>
              </a:spcBef>
              <a:buFontTx/>
              <a:buNone/>
            </a:pPr>
            <a:r>
              <a:rPr lang="en-GB" altLang="en-US" dirty="0"/>
              <a:t>On special occasions, the Emperor and his family stand on a balcony so that people can see them.</a:t>
            </a:r>
          </a:p>
        </p:txBody>
      </p:sp>
      <p:sp>
        <p:nvSpPr>
          <p:cNvPr id="11" name="Rectangle 10">
            <a:hlinkClick r:id="rId3"/>
          </p:cNvPr>
          <p:cNvSpPr/>
          <p:nvPr/>
        </p:nvSpPr>
        <p:spPr>
          <a:xfrm>
            <a:off x="8523214" y="6627303"/>
            <a:ext cx="620785"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593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nextCondLst>
                <p:cond evt="onClick" delay="0">
                  <p:tgtEl>
                    <p:spTgt spid="8"/>
                  </p:tgtEl>
                </p:cond>
              </p:nextCondLst>
            </p:seq>
          </p:childTnLst>
        </p:cTn>
      </p:par>
    </p:tnLst>
    <p:bldLst>
      <p:bldP spid="10"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Sensoji Temple</a:t>
            </a:r>
          </a:p>
        </p:txBody>
      </p:sp>
      <p:sp>
        <p:nvSpPr>
          <p:cNvPr id="3" name="Rectangle 2">
            <a:hlinkClick r:id="rId2"/>
          </p:cNvPr>
          <p:cNvSpPr/>
          <p:nvPr/>
        </p:nvSpPr>
        <p:spPr>
          <a:xfrm>
            <a:off x="8523214" y="6627303"/>
            <a:ext cx="620785"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851398" y="1718796"/>
            <a:ext cx="7431674" cy="2257586"/>
            <a:chOff x="597018" y="1517461"/>
            <a:chExt cx="7969541" cy="2147708"/>
          </a:xfrm>
        </p:grpSpPr>
        <p:sp>
          <p:nvSpPr>
            <p:cNvPr id="5" name="Rounded Rectangle 4"/>
            <p:cNvSpPr/>
            <p:nvPr/>
          </p:nvSpPr>
          <p:spPr>
            <a:xfrm>
              <a:off x="597018" y="1517461"/>
              <a:ext cx="7969541" cy="2147708"/>
            </a:xfrm>
            <a:prstGeom prst="round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784632" y="1770406"/>
              <a:ext cx="7540073" cy="1668942"/>
            </a:xfrm>
            <a:prstGeom prst="rect">
              <a:avLst/>
            </a:prstGeom>
            <a:noFill/>
          </p:spPr>
          <p:txBody>
            <a:bodyPr wrap="square" rtlCol="0">
              <a:spAutoFit/>
            </a:bodyPr>
            <a:lstStyle/>
            <a:p>
              <a:pPr algn="just">
                <a:spcBef>
                  <a:spcPct val="0"/>
                </a:spcBef>
              </a:pPr>
              <a:r>
                <a:rPr lang="en-GB" altLang="en-US" dirty="0"/>
                <a:t>The Sensoji Temple is a Buddhist temple and the oldest one in Japan. It was built in honour of the goddess Kannon in AD 645, making it 1375 years old!</a:t>
              </a:r>
            </a:p>
            <a:p>
              <a:pPr algn="just">
                <a:spcBef>
                  <a:spcPct val="0"/>
                </a:spcBef>
              </a:pPr>
              <a:endParaRPr lang="en-GB" altLang="en-US" dirty="0"/>
            </a:p>
            <a:p>
              <a:pPr algn="just">
                <a:lnSpc>
                  <a:spcPct val="100000"/>
                </a:lnSpc>
                <a:spcBef>
                  <a:spcPct val="0"/>
                </a:spcBef>
                <a:buFontTx/>
                <a:buNone/>
              </a:pPr>
              <a:r>
                <a:rPr lang="en-GB" altLang="en-US" dirty="0"/>
                <a:t> </a:t>
              </a:r>
            </a:p>
            <a:p>
              <a:pPr algn="just"/>
              <a:endParaRPr lang="en-GB" dirty="0"/>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4662" y="2732812"/>
            <a:ext cx="4317508" cy="2880588"/>
          </a:xfrm>
          <a:prstGeom prst="rect">
            <a:avLst/>
          </a:prstGeom>
        </p:spPr>
      </p:pic>
      <p:sp>
        <p:nvSpPr>
          <p:cNvPr id="8" name="Rectangle 7"/>
          <p:cNvSpPr/>
          <p:nvPr/>
        </p:nvSpPr>
        <p:spPr>
          <a:xfrm>
            <a:off x="1026350" y="2938055"/>
            <a:ext cx="3217288" cy="646331"/>
          </a:xfrm>
          <a:prstGeom prst="rect">
            <a:avLst/>
          </a:prstGeom>
        </p:spPr>
        <p:txBody>
          <a:bodyPr wrap="square">
            <a:spAutoFit/>
          </a:bodyPr>
          <a:lstStyle/>
          <a:p>
            <a:pPr algn="just">
              <a:spcBef>
                <a:spcPct val="0"/>
              </a:spcBef>
            </a:pPr>
            <a:r>
              <a:rPr lang="en-GB" altLang="en-US" dirty="0"/>
              <a:t>Special events and festivals are held in the temple. </a:t>
            </a:r>
          </a:p>
        </p:txBody>
      </p:sp>
    </p:spTree>
    <p:extLst>
      <p:ext uri="{BB962C8B-B14F-4D97-AF65-F5344CB8AC3E}">
        <p14:creationId xmlns:p14="http://schemas.microsoft.com/office/powerpoint/2010/main" val="3469892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Tokyo Tower</a:t>
            </a:r>
            <a:endParaRPr lang="en-GB" dirty="0"/>
          </a:p>
        </p:txBody>
      </p:sp>
      <p:sp>
        <p:nvSpPr>
          <p:cNvPr id="3" name="Rectangle 2">
            <a:hlinkClick r:id="rId2"/>
          </p:cNvPr>
          <p:cNvSpPr/>
          <p:nvPr/>
        </p:nvSpPr>
        <p:spPr>
          <a:xfrm>
            <a:off x="8523214" y="6627303"/>
            <a:ext cx="620785"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p:cNvGrpSpPr/>
          <p:nvPr/>
        </p:nvGrpSpPr>
        <p:grpSpPr>
          <a:xfrm>
            <a:off x="766986" y="1570756"/>
            <a:ext cx="5482290" cy="1400261"/>
            <a:chOff x="597018" y="1517461"/>
            <a:chExt cx="6526792" cy="1495815"/>
          </a:xfrm>
        </p:grpSpPr>
        <p:sp>
          <p:nvSpPr>
            <p:cNvPr id="6" name="Rounded Rectangle 5"/>
            <p:cNvSpPr/>
            <p:nvPr/>
          </p:nvSpPr>
          <p:spPr>
            <a:xfrm>
              <a:off x="597018" y="1517461"/>
              <a:ext cx="6526792" cy="894739"/>
            </a:xfrm>
            <a:prstGeom prst="round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11751" y="1607850"/>
              <a:ext cx="6078160" cy="1405426"/>
            </a:xfrm>
            <a:prstGeom prst="rect">
              <a:avLst/>
            </a:prstGeom>
            <a:noFill/>
          </p:spPr>
          <p:txBody>
            <a:bodyPr wrap="square" rtlCol="0">
              <a:spAutoFit/>
            </a:bodyPr>
            <a:lstStyle/>
            <a:p>
              <a:pPr algn="just">
                <a:lnSpc>
                  <a:spcPct val="100000"/>
                </a:lnSpc>
                <a:spcBef>
                  <a:spcPct val="0"/>
                </a:spcBef>
                <a:buFontTx/>
                <a:buNone/>
              </a:pPr>
              <a:r>
                <a:rPr lang="en-GB" altLang="en-US" dirty="0"/>
                <a:t>Tokyo Tower is 333 metres tall and is the world’s tallest, self-supporting, steel tower.</a:t>
              </a:r>
            </a:p>
            <a:p>
              <a:pPr algn="just">
                <a:spcBef>
                  <a:spcPct val="0"/>
                </a:spcBef>
              </a:pPr>
              <a:endParaRPr lang="en-GB" altLang="en-US" dirty="0"/>
            </a:p>
            <a:p>
              <a:pPr algn="just">
                <a:lnSpc>
                  <a:spcPct val="100000"/>
                </a:lnSpc>
                <a:spcBef>
                  <a:spcPct val="0"/>
                </a:spcBef>
                <a:buFontTx/>
                <a:buNone/>
              </a:pPr>
              <a:r>
                <a:rPr lang="en-GB" altLang="en-US" dirty="0"/>
                <a:t> </a:t>
              </a:r>
            </a:p>
            <a:p>
              <a:pPr algn="just"/>
              <a:endParaRPr lang="en-GB" dirty="0"/>
            </a:p>
          </p:txBody>
        </p:sp>
      </p:grpSp>
      <p:grpSp>
        <p:nvGrpSpPr>
          <p:cNvPr id="8" name="Group 7"/>
          <p:cNvGrpSpPr/>
          <p:nvPr/>
        </p:nvGrpSpPr>
        <p:grpSpPr>
          <a:xfrm>
            <a:off x="766986" y="2649991"/>
            <a:ext cx="5482290" cy="1400261"/>
            <a:chOff x="597018" y="1517461"/>
            <a:chExt cx="6526792" cy="1495815"/>
          </a:xfrm>
        </p:grpSpPr>
        <p:sp>
          <p:nvSpPr>
            <p:cNvPr id="9" name="Rounded Rectangle 8"/>
            <p:cNvSpPr/>
            <p:nvPr/>
          </p:nvSpPr>
          <p:spPr>
            <a:xfrm>
              <a:off x="597018" y="1517461"/>
              <a:ext cx="6526792" cy="894739"/>
            </a:xfrm>
            <a:prstGeom prst="round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11751" y="1607850"/>
              <a:ext cx="6078160" cy="1405426"/>
            </a:xfrm>
            <a:prstGeom prst="rect">
              <a:avLst/>
            </a:prstGeom>
            <a:noFill/>
          </p:spPr>
          <p:txBody>
            <a:bodyPr wrap="square" rtlCol="0">
              <a:spAutoFit/>
            </a:bodyPr>
            <a:lstStyle/>
            <a:p>
              <a:pPr algn="just">
                <a:lnSpc>
                  <a:spcPct val="100000"/>
                </a:lnSpc>
                <a:spcBef>
                  <a:spcPct val="0"/>
                </a:spcBef>
                <a:buFontTx/>
                <a:buNone/>
              </a:pPr>
              <a:r>
                <a:rPr lang="en-GB" altLang="en-US" dirty="0"/>
                <a:t>It was built as a </a:t>
              </a:r>
              <a:r>
                <a:rPr lang="en-GB" altLang="en-US" b="1" dirty="0"/>
                <a:t>broadcasting</a:t>
              </a:r>
              <a:r>
                <a:rPr lang="en-GB" altLang="en-US" dirty="0"/>
                <a:t> tower but people can go up it and see the view.</a:t>
              </a:r>
            </a:p>
            <a:p>
              <a:pPr algn="just">
                <a:spcBef>
                  <a:spcPct val="0"/>
                </a:spcBef>
              </a:pPr>
              <a:endParaRPr lang="en-GB" altLang="en-US" dirty="0"/>
            </a:p>
            <a:p>
              <a:pPr algn="just">
                <a:lnSpc>
                  <a:spcPct val="100000"/>
                </a:lnSpc>
                <a:spcBef>
                  <a:spcPct val="0"/>
                </a:spcBef>
                <a:buFontTx/>
                <a:buNone/>
              </a:pPr>
              <a:r>
                <a:rPr lang="en-GB" altLang="en-US" dirty="0"/>
                <a:t> </a:t>
              </a:r>
            </a:p>
            <a:p>
              <a:pPr algn="just"/>
              <a:endParaRPr lang="en-GB" dirty="0"/>
            </a:p>
          </p:txBody>
        </p:sp>
      </p:grpSp>
      <p:grpSp>
        <p:nvGrpSpPr>
          <p:cNvPr id="12" name="Group 11"/>
          <p:cNvGrpSpPr/>
          <p:nvPr/>
        </p:nvGrpSpPr>
        <p:grpSpPr>
          <a:xfrm>
            <a:off x="766986" y="3729226"/>
            <a:ext cx="5482290" cy="1400259"/>
            <a:chOff x="597018" y="1517462"/>
            <a:chExt cx="6526792" cy="1495813"/>
          </a:xfrm>
        </p:grpSpPr>
        <p:sp>
          <p:nvSpPr>
            <p:cNvPr id="13" name="Rounded Rectangle 12"/>
            <p:cNvSpPr/>
            <p:nvPr/>
          </p:nvSpPr>
          <p:spPr>
            <a:xfrm>
              <a:off x="597018" y="1517462"/>
              <a:ext cx="6526792" cy="894739"/>
            </a:xfrm>
            <a:prstGeom prst="round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11751" y="1607850"/>
              <a:ext cx="6078160" cy="1405425"/>
            </a:xfrm>
            <a:prstGeom prst="rect">
              <a:avLst/>
            </a:prstGeom>
            <a:noFill/>
          </p:spPr>
          <p:txBody>
            <a:bodyPr wrap="square" rtlCol="0">
              <a:spAutoFit/>
            </a:bodyPr>
            <a:lstStyle/>
            <a:p>
              <a:pPr algn="just">
                <a:lnSpc>
                  <a:spcPct val="100000"/>
                </a:lnSpc>
                <a:spcBef>
                  <a:spcPct val="0"/>
                </a:spcBef>
                <a:buFontTx/>
                <a:buNone/>
              </a:pPr>
              <a:r>
                <a:rPr lang="en-GB" altLang="en-US" dirty="0"/>
                <a:t>It was based on another famous tower in France. Can you guess what it is?</a:t>
              </a:r>
            </a:p>
            <a:p>
              <a:pPr algn="just">
                <a:spcBef>
                  <a:spcPct val="0"/>
                </a:spcBef>
              </a:pPr>
              <a:endParaRPr lang="en-GB" altLang="en-US" dirty="0"/>
            </a:p>
            <a:p>
              <a:pPr algn="just">
                <a:lnSpc>
                  <a:spcPct val="100000"/>
                </a:lnSpc>
                <a:spcBef>
                  <a:spcPct val="0"/>
                </a:spcBef>
                <a:buFontTx/>
                <a:buNone/>
              </a:pPr>
              <a:r>
                <a:rPr lang="en-GB" altLang="en-US" dirty="0"/>
                <a:t> </a:t>
              </a:r>
            </a:p>
            <a:p>
              <a:pPr algn="just"/>
              <a:endParaRPr lang="en-GB" dirty="0"/>
            </a:p>
          </p:txBody>
        </p:sp>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187" y="1368589"/>
            <a:ext cx="2219139" cy="3326110"/>
          </a:xfrm>
          <a:prstGeom prst="rect">
            <a:avLst/>
          </a:prstGeom>
        </p:spPr>
      </p:pic>
      <p:sp>
        <p:nvSpPr>
          <p:cNvPr id="16" name="Rounded Rectangle 15"/>
          <p:cNvSpPr/>
          <p:nvPr/>
        </p:nvSpPr>
        <p:spPr>
          <a:xfrm>
            <a:off x="1230889" y="5045705"/>
            <a:ext cx="5538874" cy="830510"/>
          </a:xfrm>
          <a:prstGeom prst="roundRect">
            <a:avLst/>
          </a:prstGeom>
          <a:solidFill>
            <a:schemeClr val="bg1"/>
          </a:solid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GB" altLang="en-US" dirty="0">
                <a:solidFill>
                  <a:schemeClr val="tx1"/>
                </a:solidFill>
              </a:rPr>
              <a:t>That’s right! The Tokyo Tower was based on the Eiffel Tower in Paris.</a:t>
            </a:r>
            <a:endParaRPr lang="en-GB" dirty="0"/>
          </a:p>
        </p:txBody>
      </p:sp>
      <p:sp>
        <p:nvSpPr>
          <p:cNvPr id="17" name="Oval 16"/>
          <p:cNvSpPr/>
          <p:nvPr/>
        </p:nvSpPr>
        <p:spPr>
          <a:xfrm>
            <a:off x="766986" y="4779313"/>
            <a:ext cx="1363295" cy="1363295"/>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Reveal the Answer</a:t>
            </a:r>
          </a:p>
        </p:txBody>
      </p:sp>
      <p:sp>
        <p:nvSpPr>
          <p:cNvPr id="18" name="Rectangle 17"/>
          <p:cNvSpPr/>
          <p:nvPr/>
        </p:nvSpPr>
        <p:spPr>
          <a:xfrm>
            <a:off x="6937695" y="4874186"/>
            <a:ext cx="1652631" cy="1420414"/>
          </a:xfrm>
          <a:prstGeom prst="rect">
            <a:avLst/>
          </a:prstGeom>
          <a:solidFill>
            <a:schemeClr val="bg1"/>
          </a:solidFill>
          <a:ln>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1600" b="1">
                <a:solidFill>
                  <a:schemeClr val="tx1"/>
                </a:solidFill>
              </a:rPr>
              <a:t>broadcast – </a:t>
            </a:r>
          </a:p>
          <a:p>
            <a:r>
              <a:rPr lang="en-GB" altLang="en-US" sz="1600">
                <a:solidFill>
                  <a:schemeClr val="tx1"/>
                </a:solidFill>
              </a:rPr>
              <a:t>To send and receive radio and television signals.</a:t>
            </a:r>
            <a:endParaRPr lang="en-GB" altLang="en-US" sz="1600" dirty="0">
              <a:solidFill>
                <a:schemeClr val="tx1"/>
              </a:solidFill>
            </a:endParaRPr>
          </a:p>
        </p:txBody>
      </p:sp>
    </p:spTree>
    <p:extLst>
      <p:ext uri="{BB962C8B-B14F-4D97-AF65-F5344CB8AC3E}">
        <p14:creationId xmlns:p14="http://schemas.microsoft.com/office/powerpoint/2010/main" val="75394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nextCondLst>
                <p:cond evt="onClick" delay="0">
                  <p:tgtEl>
                    <p:spTgt spid="17"/>
                  </p:tgtEl>
                </p:cond>
              </p:nextCondLst>
            </p:seq>
          </p:childTnLst>
        </p:cTn>
      </p:par>
    </p:tnLst>
    <p:bldLst>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Shibuya Crossing</a:t>
            </a:r>
            <a:endParaRPr lang="en-GB" dirty="0"/>
          </a:p>
        </p:txBody>
      </p:sp>
      <p:sp>
        <p:nvSpPr>
          <p:cNvPr id="3" name="Rectangle 2">
            <a:hlinkClick r:id="rId2"/>
          </p:cNvPr>
          <p:cNvSpPr/>
          <p:nvPr/>
        </p:nvSpPr>
        <p:spPr>
          <a:xfrm>
            <a:off x="8523214" y="6627303"/>
            <a:ext cx="620785"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836945" y="1262043"/>
            <a:ext cx="7639040" cy="2035024"/>
            <a:chOff x="629006" y="1316581"/>
            <a:chExt cx="14683043" cy="1935978"/>
          </a:xfrm>
        </p:grpSpPr>
        <p:sp>
          <p:nvSpPr>
            <p:cNvPr id="5" name="Rounded Rectangle 4"/>
            <p:cNvSpPr/>
            <p:nvPr/>
          </p:nvSpPr>
          <p:spPr>
            <a:xfrm>
              <a:off x="629006" y="1316581"/>
              <a:ext cx="14683043" cy="1729621"/>
            </a:xfrm>
            <a:prstGeom prst="round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819008" y="1320100"/>
              <a:ext cx="14303037" cy="1932459"/>
            </a:xfrm>
            <a:prstGeom prst="rect">
              <a:avLst/>
            </a:prstGeom>
            <a:noFill/>
          </p:spPr>
          <p:txBody>
            <a:bodyPr wrap="square" rtlCol="0">
              <a:spAutoFit/>
            </a:bodyPr>
            <a:lstStyle/>
            <a:p>
              <a:pPr algn="just">
                <a:lnSpc>
                  <a:spcPct val="100000"/>
                </a:lnSpc>
                <a:spcBef>
                  <a:spcPct val="0"/>
                </a:spcBef>
                <a:buFontTx/>
                <a:buNone/>
              </a:pPr>
              <a:r>
                <a:rPr lang="en-GB" altLang="en-US" dirty="0"/>
                <a:t>The Shibuya Crossing is thought to be the busiest road crossing in the world. When the lights turn green, hundreds of people cross the road at the same time. It is also called the ‘Shibuya Scramble Crossing’ and it is easy to see why.</a:t>
              </a:r>
            </a:p>
            <a:p>
              <a:pPr algn="just">
                <a:spcBef>
                  <a:spcPct val="0"/>
                </a:spcBef>
              </a:pPr>
              <a:endParaRPr lang="en-GB" altLang="en-US" dirty="0"/>
            </a:p>
            <a:p>
              <a:pPr algn="just">
                <a:lnSpc>
                  <a:spcPct val="100000"/>
                </a:lnSpc>
                <a:spcBef>
                  <a:spcPct val="0"/>
                </a:spcBef>
                <a:buFontTx/>
                <a:buNone/>
              </a:pPr>
              <a:r>
                <a:rPr lang="en-GB" altLang="en-US" dirty="0"/>
                <a:t> </a:t>
              </a:r>
            </a:p>
            <a:p>
              <a:pPr algn="just"/>
              <a:endParaRPr lang="en-GB" dirty="0"/>
            </a:p>
          </p:txBody>
        </p:sp>
      </p:grpSp>
      <p:sp>
        <p:nvSpPr>
          <p:cNvPr id="7" name="Rounded Rectangle 6"/>
          <p:cNvSpPr/>
          <p:nvPr/>
        </p:nvSpPr>
        <p:spPr>
          <a:xfrm>
            <a:off x="1936640" y="5201174"/>
            <a:ext cx="5981350" cy="830510"/>
          </a:xfrm>
          <a:prstGeom prst="roundRect">
            <a:avLst/>
          </a:prstGeom>
          <a:solidFill>
            <a:schemeClr val="bg1"/>
          </a:solid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altLang="en-US" dirty="0">
                <a:solidFill>
                  <a:schemeClr val="tx1"/>
                </a:solidFill>
              </a:rPr>
              <a:t>What do you think of when you look at this photo?</a:t>
            </a:r>
            <a:endParaRPr lang="en-GB" dirty="0"/>
          </a:p>
        </p:txBody>
      </p:sp>
      <p:sp>
        <p:nvSpPr>
          <p:cNvPr id="8" name="Oval 7"/>
          <p:cNvSpPr/>
          <p:nvPr/>
        </p:nvSpPr>
        <p:spPr>
          <a:xfrm>
            <a:off x="904794" y="4798503"/>
            <a:ext cx="1466058" cy="1466058"/>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Think About It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4300" y="2137089"/>
            <a:ext cx="4398603" cy="2933876"/>
          </a:xfrm>
          <a:prstGeom prst="rect">
            <a:avLst/>
          </a:prstGeom>
        </p:spPr>
      </p:pic>
      <p:sp>
        <p:nvSpPr>
          <p:cNvPr id="10" name="TextBox 21"/>
          <p:cNvSpPr txBox="1">
            <a:spLocks noChangeArrowheads="1"/>
          </p:cNvSpPr>
          <p:nvPr/>
        </p:nvSpPr>
        <p:spPr bwMode="auto">
          <a:xfrm>
            <a:off x="4985847" y="498085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Shibuya Crossing, Tokyo, Japan</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 by Timo Volz is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4"/>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179439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nextCondLst>
                <p:cond evt="onClick" delay="0">
                  <p:tgtEl>
                    <p:spTgt spid="8"/>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Cherry Blossom</a:t>
            </a:r>
            <a:endParaRPr lang="en-GB" dirty="0"/>
          </a:p>
        </p:txBody>
      </p:sp>
      <p:sp>
        <p:nvSpPr>
          <p:cNvPr id="3" name="Rectangle 2">
            <a:hlinkClick r:id="rId2"/>
          </p:cNvPr>
          <p:cNvSpPr/>
          <p:nvPr/>
        </p:nvSpPr>
        <p:spPr>
          <a:xfrm>
            <a:off x="8523214" y="6627303"/>
            <a:ext cx="620785"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811204" y="1523999"/>
            <a:ext cx="7431674" cy="2544467"/>
            <a:chOff x="521589" y="1594464"/>
            <a:chExt cx="7969541" cy="2039317"/>
          </a:xfrm>
        </p:grpSpPr>
        <p:sp>
          <p:nvSpPr>
            <p:cNvPr id="5" name="Rounded Rectangle 4"/>
            <p:cNvSpPr/>
            <p:nvPr/>
          </p:nvSpPr>
          <p:spPr>
            <a:xfrm>
              <a:off x="521589" y="1594464"/>
              <a:ext cx="7969541" cy="2039317"/>
            </a:xfrm>
            <a:prstGeom prst="round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714772" y="1766645"/>
              <a:ext cx="7540073" cy="1628048"/>
            </a:xfrm>
            <a:prstGeom prst="rect">
              <a:avLst/>
            </a:prstGeom>
            <a:noFill/>
          </p:spPr>
          <p:txBody>
            <a:bodyPr wrap="square" rtlCol="0">
              <a:spAutoFit/>
            </a:bodyPr>
            <a:lstStyle/>
            <a:p>
              <a:pPr algn="just">
                <a:lnSpc>
                  <a:spcPct val="100000"/>
                </a:lnSpc>
                <a:spcBef>
                  <a:spcPct val="0"/>
                </a:spcBef>
                <a:buFontTx/>
                <a:buNone/>
              </a:pPr>
              <a:r>
                <a:rPr lang="en-GB" altLang="en-US" dirty="0"/>
                <a:t>Cherry blossom is one of the national symbols of Japan. It symbolises the coming of spring and is also a reminder of how short life is so people should make the most of it. </a:t>
              </a:r>
            </a:p>
            <a:p>
              <a:pPr algn="just">
                <a:lnSpc>
                  <a:spcPct val="100000"/>
                </a:lnSpc>
                <a:spcBef>
                  <a:spcPct val="0"/>
                </a:spcBef>
                <a:buFontTx/>
                <a:buNone/>
              </a:pPr>
              <a:endParaRPr lang="en-GB" altLang="en-US" dirty="0"/>
            </a:p>
            <a:p>
              <a:pPr algn="just">
                <a:spcBef>
                  <a:spcPct val="0"/>
                </a:spcBef>
              </a:pPr>
              <a:endParaRPr lang="en-GB" altLang="en-US" dirty="0"/>
            </a:p>
            <a:p>
              <a:pPr algn="just">
                <a:lnSpc>
                  <a:spcPct val="100000"/>
                </a:lnSpc>
                <a:spcBef>
                  <a:spcPct val="0"/>
                </a:spcBef>
                <a:buFontTx/>
                <a:buNone/>
              </a:pPr>
              <a:r>
                <a:rPr lang="en-GB" altLang="en-US" dirty="0"/>
                <a:t> </a:t>
              </a:r>
            </a:p>
            <a:p>
              <a:pPr algn="just"/>
              <a:endParaRPr lang="en-GB" dirty="0"/>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216" y="3321562"/>
            <a:ext cx="5301884" cy="2982310"/>
          </a:xfrm>
          <a:prstGeom prst="rect">
            <a:avLst/>
          </a:prstGeom>
        </p:spPr>
      </p:pic>
      <p:sp>
        <p:nvSpPr>
          <p:cNvPr id="9" name="Rectangle 8"/>
          <p:cNvSpPr/>
          <p:nvPr/>
        </p:nvSpPr>
        <p:spPr>
          <a:xfrm>
            <a:off x="991348" y="2675231"/>
            <a:ext cx="7031191" cy="646331"/>
          </a:xfrm>
          <a:prstGeom prst="rect">
            <a:avLst/>
          </a:prstGeom>
        </p:spPr>
        <p:txBody>
          <a:bodyPr wrap="square">
            <a:spAutoFit/>
          </a:bodyPr>
          <a:lstStyle/>
          <a:p>
            <a:pPr algn="just">
              <a:lnSpc>
                <a:spcPct val="100000"/>
              </a:lnSpc>
              <a:spcBef>
                <a:spcPct val="0"/>
              </a:spcBef>
              <a:buFontTx/>
              <a:buNone/>
            </a:pPr>
            <a:r>
              <a:rPr lang="en-GB" altLang="en-US" dirty="0"/>
              <a:t>In Ueno Park, there are over 1000 cherry trees. A cherry blossom festival takes place to welcome the blossom.</a:t>
            </a:r>
          </a:p>
        </p:txBody>
      </p:sp>
    </p:spTree>
    <p:extLst>
      <p:ext uri="{BB962C8B-B14F-4D97-AF65-F5344CB8AC3E}">
        <p14:creationId xmlns:p14="http://schemas.microsoft.com/office/powerpoint/2010/main" val="1417605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Vending Machines</a:t>
            </a:r>
            <a:endParaRPr lang="en-GB" dirty="0"/>
          </a:p>
        </p:txBody>
      </p:sp>
      <p:sp>
        <p:nvSpPr>
          <p:cNvPr id="3" name="Rectangle 2">
            <a:hlinkClick r:id="rId2"/>
          </p:cNvPr>
          <p:cNvSpPr/>
          <p:nvPr/>
        </p:nvSpPr>
        <p:spPr>
          <a:xfrm>
            <a:off x="8523214" y="6627303"/>
            <a:ext cx="620785"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p:nvGrpSpPr>
        <p:grpSpPr>
          <a:xfrm>
            <a:off x="811204" y="1523999"/>
            <a:ext cx="7431674" cy="2393853"/>
            <a:chOff x="521589" y="1594464"/>
            <a:chExt cx="7969541" cy="1918604"/>
          </a:xfrm>
        </p:grpSpPr>
        <p:sp>
          <p:nvSpPr>
            <p:cNvPr id="8" name="Rounded Rectangle 7"/>
            <p:cNvSpPr/>
            <p:nvPr/>
          </p:nvSpPr>
          <p:spPr>
            <a:xfrm>
              <a:off x="521589" y="1594464"/>
              <a:ext cx="7969541" cy="1918604"/>
            </a:xfrm>
            <a:prstGeom prst="round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714772" y="1766645"/>
              <a:ext cx="7540073" cy="1628048"/>
            </a:xfrm>
            <a:prstGeom prst="rect">
              <a:avLst/>
            </a:prstGeom>
            <a:noFill/>
          </p:spPr>
          <p:txBody>
            <a:bodyPr wrap="square" rtlCol="0">
              <a:spAutoFit/>
            </a:bodyPr>
            <a:lstStyle/>
            <a:p>
              <a:pPr algn="just">
                <a:lnSpc>
                  <a:spcPct val="100000"/>
                </a:lnSpc>
                <a:spcBef>
                  <a:spcPct val="0"/>
                </a:spcBef>
                <a:buFontTx/>
                <a:buNone/>
              </a:pPr>
              <a:r>
                <a:rPr lang="en-GB" altLang="en-US" dirty="0"/>
                <a:t>Tokyo is also known for having hundreds of vending machines. You can buy drinks from them but also more unusual things, such as flowers, hamburgers and even clothes!</a:t>
              </a:r>
            </a:p>
            <a:p>
              <a:pPr algn="just">
                <a:lnSpc>
                  <a:spcPct val="100000"/>
                </a:lnSpc>
                <a:spcBef>
                  <a:spcPct val="0"/>
                </a:spcBef>
                <a:buFontTx/>
                <a:buNone/>
              </a:pPr>
              <a:endParaRPr lang="en-GB" altLang="en-US" dirty="0"/>
            </a:p>
            <a:p>
              <a:pPr algn="just">
                <a:spcBef>
                  <a:spcPct val="0"/>
                </a:spcBef>
              </a:pPr>
              <a:endParaRPr lang="en-GB" altLang="en-US" dirty="0"/>
            </a:p>
            <a:p>
              <a:pPr algn="just">
                <a:lnSpc>
                  <a:spcPct val="100000"/>
                </a:lnSpc>
                <a:spcBef>
                  <a:spcPct val="0"/>
                </a:spcBef>
                <a:buFontTx/>
                <a:buNone/>
              </a:pPr>
              <a:r>
                <a:rPr lang="en-GB" altLang="en-US" dirty="0"/>
                <a:t> </a:t>
              </a:r>
            </a:p>
            <a:p>
              <a:pPr algn="just"/>
              <a:endParaRPr lang="en-GB" dirty="0"/>
            </a:p>
          </p:txBody>
        </p:sp>
      </p:grpSp>
      <p:grpSp>
        <p:nvGrpSpPr>
          <p:cNvPr id="6" name="Group 5"/>
          <p:cNvGrpSpPr/>
          <p:nvPr/>
        </p:nvGrpSpPr>
        <p:grpSpPr>
          <a:xfrm>
            <a:off x="5498978" y="2435671"/>
            <a:ext cx="3370702" cy="2964362"/>
            <a:chOff x="2783912" y="2504261"/>
            <a:chExt cx="3564910" cy="3135158"/>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051" b="15311"/>
            <a:stretch/>
          </p:blipFill>
          <p:spPr>
            <a:xfrm>
              <a:off x="3301742" y="2504261"/>
              <a:ext cx="2529250" cy="3135158"/>
            </a:xfrm>
            <a:prstGeom prst="rect">
              <a:avLst/>
            </a:prstGeom>
          </p:spPr>
        </p:pic>
        <p:sp>
          <p:nvSpPr>
            <p:cNvPr id="5" name="TextBox 21"/>
            <p:cNvSpPr txBox="1">
              <a:spLocks noChangeArrowheads="1"/>
            </p:cNvSpPr>
            <p:nvPr/>
          </p:nvSpPr>
          <p:spPr bwMode="auto">
            <a:xfrm>
              <a:off x="2783912" y="5535564"/>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A vending machine</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 by Darren Halstead is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4"/>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sp>
        <p:nvSpPr>
          <p:cNvPr id="12" name="Rounded Rectangle 11"/>
          <p:cNvSpPr/>
          <p:nvPr/>
        </p:nvSpPr>
        <p:spPr>
          <a:xfrm>
            <a:off x="1601328" y="4747605"/>
            <a:ext cx="4281280" cy="830510"/>
          </a:xfrm>
          <a:prstGeom prst="roundRect">
            <a:avLst/>
          </a:prstGeom>
          <a:solidFill>
            <a:schemeClr val="bg1"/>
          </a:solid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altLang="en-US" dirty="0">
                <a:solidFill>
                  <a:schemeClr val="tx1"/>
                </a:solidFill>
              </a:rPr>
              <a:t>What would you want to buy from a vending machine?</a:t>
            </a:r>
            <a:endParaRPr lang="en-GB" dirty="0"/>
          </a:p>
        </p:txBody>
      </p:sp>
      <p:sp>
        <p:nvSpPr>
          <p:cNvPr id="13" name="Oval 12"/>
          <p:cNvSpPr/>
          <p:nvPr/>
        </p:nvSpPr>
        <p:spPr>
          <a:xfrm>
            <a:off x="811204" y="4479904"/>
            <a:ext cx="1270181" cy="1259130"/>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Talk About It</a:t>
            </a:r>
          </a:p>
        </p:txBody>
      </p:sp>
    </p:spTree>
    <p:extLst>
      <p:ext uri="{BB962C8B-B14F-4D97-AF65-F5344CB8AC3E}">
        <p14:creationId xmlns:p14="http://schemas.microsoft.com/office/powerpoint/2010/main" val="282881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Food in Tokyo</a:t>
            </a:r>
            <a:endParaRPr lang="en-GB" dirty="0"/>
          </a:p>
        </p:txBody>
      </p:sp>
      <p:sp>
        <p:nvSpPr>
          <p:cNvPr id="3" name="Rectangle 2">
            <a:hlinkClick r:id="rId2"/>
          </p:cNvPr>
          <p:cNvSpPr/>
          <p:nvPr/>
        </p:nvSpPr>
        <p:spPr>
          <a:xfrm>
            <a:off x="8523214" y="6627303"/>
            <a:ext cx="620785"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851398" y="1654628"/>
            <a:ext cx="7431674" cy="2533202"/>
            <a:chOff x="521589" y="1594465"/>
            <a:chExt cx="7969541" cy="2030288"/>
          </a:xfrm>
        </p:grpSpPr>
        <p:sp>
          <p:nvSpPr>
            <p:cNvPr id="5" name="Rounded Rectangle 4"/>
            <p:cNvSpPr/>
            <p:nvPr/>
          </p:nvSpPr>
          <p:spPr>
            <a:xfrm>
              <a:off x="521589" y="1594465"/>
              <a:ext cx="7969541" cy="1355668"/>
            </a:xfrm>
            <a:prstGeom prst="round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714772" y="1774698"/>
              <a:ext cx="7540073" cy="1850055"/>
            </a:xfrm>
            <a:prstGeom prst="rect">
              <a:avLst/>
            </a:prstGeom>
            <a:noFill/>
          </p:spPr>
          <p:txBody>
            <a:bodyPr wrap="square" rtlCol="0">
              <a:spAutoFit/>
            </a:bodyPr>
            <a:lstStyle/>
            <a:p>
              <a:pPr algn="just">
                <a:lnSpc>
                  <a:spcPct val="100000"/>
                </a:lnSpc>
                <a:spcBef>
                  <a:spcPct val="0"/>
                </a:spcBef>
                <a:buFontTx/>
                <a:buNone/>
              </a:pPr>
              <a:r>
                <a:rPr lang="en-GB" altLang="en-US" dirty="0"/>
                <a:t>Japanese food is very popular all over the world. Sushi is a special way to prepare rice, often with raw fish. It can include seafood, such as prawns and crab, as well as seaweed and vegetables. It is very healthy. </a:t>
              </a:r>
            </a:p>
            <a:p>
              <a:pPr algn="just">
                <a:lnSpc>
                  <a:spcPct val="100000"/>
                </a:lnSpc>
                <a:spcBef>
                  <a:spcPct val="0"/>
                </a:spcBef>
                <a:buFontTx/>
                <a:buNone/>
              </a:pPr>
              <a:endParaRPr lang="en-GB" altLang="en-US" dirty="0"/>
            </a:p>
            <a:p>
              <a:pPr algn="just">
                <a:spcBef>
                  <a:spcPct val="0"/>
                </a:spcBef>
              </a:pPr>
              <a:endParaRPr lang="en-GB" altLang="en-US" dirty="0"/>
            </a:p>
            <a:p>
              <a:pPr algn="just">
                <a:lnSpc>
                  <a:spcPct val="100000"/>
                </a:lnSpc>
                <a:spcBef>
                  <a:spcPct val="0"/>
                </a:spcBef>
                <a:buFontTx/>
                <a:buNone/>
              </a:pPr>
              <a:r>
                <a:rPr lang="en-GB" altLang="en-US" dirty="0"/>
                <a:t> </a:t>
              </a:r>
            </a:p>
            <a:p>
              <a:pPr algn="just"/>
              <a:endParaRPr lang="en-GB" dirty="0"/>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1012" y="2959123"/>
            <a:ext cx="4162229" cy="2770484"/>
          </a:xfrm>
          <a:prstGeom prst="rect">
            <a:avLst/>
          </a:prstGeom>
        </p:spPr>
      </p:pic>
    </p:spTree>
    <p:extLst>
      <p:ext uri="{BB962C8B-B14F-4D97-AF65-F5344CB8AC3E}">
        <p14:creationId xmlns:p14="http://schemas.microsoft.com/office/powerpoint/2010/main" val="3072893356"/>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120</TotalTime>
  <Words>804</Words>
  <Application>Microsoft Office PowerPoint</Application>
  <PresentationFormat>On-screen Show (4:3)</PresentationFormat>
  <Paragraphs>103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Tuffy</vt:lpstr>
      <vt:lpstr>Twinkl</vt:lpstr>
      <vt:lpstr>Calibri</vt:lpstr>
      <vt:lpstr>Tuffy-TTF</vt:lpstr>
      <vt:lpstr>Office Theme</vt:lpstr>
      <vt:lpstr>PowerPoint Presentation</vt:lpstr>
      <vt:lpstr>Tokyo</vt:lpstr>
      <vt:lpstr>Imperial Palace</vt:lpstr>
      <vt:lpstr>Sensoji Temple</vt:lpstr>
      <vt:lpstr>Tokyo Tower</vt:lpstr>
      <vt:lpstr>Shibuya Crossing</vt:lpstr>
      <vt:lpstr>Cherry Blossom</vt:lpstr>
      <vt:lpstr>Vending Machines</vt:lpstr>
      <vt:lpstr>Food in Tokyo</vt:lpstr>
      <vt:lpstr>Anime</vt:lpstr>
      <vt:lpstr>Sumo Wrestling</vt:lpstr>
      <vt:lpstr>Clothes</vt:lpstr>
      <vt:lpstr>What Did You Learn?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Carla vermiglio</cp:lastModifiedBy>
  <cp:revision>16</cp:revision>
  <dcterms:created xsi:type="dcterms:W3CDTF">2020-02-20T15:01:22Z</dcterms:created>
  <dcterms:modified xsi:type="dcterms:W3CDTF">2020-07-01T10:05:17Z</dcterms:modified>
</cp:coreProperties>
</file>