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7" r:id="rId6"/>
    <p:sldId id="268" r:id="rId7"/>
    <p:sldId id="261" r:id="rId8"/>
    <p:sldId id="269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92991-B37B-44B7-B2BA-206EC3D51B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BC771C-188A-473D-99AB-A753FF841F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207E2-A53F-4609-8C6B-4B09A0F4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E9DD-D230-4C97-9CF8-3717E0746C71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FEB64-16CC-489F-8C32-8C097ABFB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43E94-9FEA-45CE-90D7-A6550EF94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10F-B41A-412C-8E4B-10DD499D8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068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D2209-4E6A-455A-A5E5-3E5228B65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1A109B-ACA7-4658-8E17-96389CE2DA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DA393-235C-461B-8EBB-8EBEBE082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E9DD-D230-4C97-9CF8-3717E0746C71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F0FCF-0FD5-4738-9DAC-6C2859E5B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54E4C0-0B57-438E-88A4-F00F2CA5B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10F-B41A-412C-8E4B-10DD499D8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928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179B4D-F383-43A5-8C0C-FB653B0DED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72E57D-EA86-415D-9B7A-84FF0CF7B0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E2A0C-A2D8-4153-9C74-087217A4C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E9DD-D230-4C97-9CF8-3717E0746C71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E5860B-5E04-4CDD-A0DF-3BAAE79FD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A2B5E-49D9-4AAF-9264-EECAA2A91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10F-B41A-412C-8E4B-10DD499D8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187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49259-1652-41C8-BC07-31FED0D3A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2D9D4-6914-4F0F-A173-2BF7C3DB9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05525-4B07-4013-81EE-9462F0A4A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E9DD-D230-4C97-9CF8-3717E0746C71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1E56D-D264-47D4-8949-CBEF15437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18EDA-F5B9-42A0-9ED8-AAF86B83E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10F-B41A-412C-8E4B-10DD499D8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758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00171-61DB-45DC-96CF-EAE2A6529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44D5F2-9780-4B59-B893-F0FA362859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2BD0D-FB4A-4554-BBEC-AFF22C564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E9DD-D230-4C97-9CF8-3717E0746C71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86974-0589-44B3-AE2B-370357C9A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A66DE-5797-46B8-9CEC-B279228BF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10F-B41A-412C-8E4B-10DD499D8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343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6B8AA-389B-4190-8929-98ECB2210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6FA35-43E8-4DE8-B955-B16C2B7F48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48CD86-FBFE-485D-BD47-C588E441F0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6EBC52-6AB1-44FA-917F-A83FBF4DE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E9DD-D230-4C97-9CF8-3717E0746C71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84754E-D24C-49A8-8830-AE8B6F034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344E5-4D68-4940-B0A7-9796FA7B1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10F-B41A-412C-8E4B-10DD499D8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132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375FC-E86D-40A9-A632-505654A2B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D7E894-69D6-4732-84B6-5957E1E61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31625F-3429-4D14-AFAD-7231186238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9B565E-1969-4664-A3F4-8C92A13E8C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B6D8B8-3C62-4855-9848-A70C617112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6A8032-7E33-41D0-AB8A-C91341DEC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E9DD-D230-4C97-9CF8-3717E0746C71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63CCB5-45CF-41F9-A94D-6931183CD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21248A-2098-482F-B21D-E3DC9B161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10F-B41A-412C-8E4B-10DD499D8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282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56166-ADAF-4D9E-A4BB-F40B92115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2954FD-F233-4B53-9687-DB8ED9DD3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E9DD-D230-4C97-9CF8-3717E0746C71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071DC3-B67A-4014-A7BD-53C83F8B8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D4850B-0827-4D9F-BBF5-96C813844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10F-B41A-412C-8E4B-10DD499D8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920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B04396-437E-4A5A-8F1F-EC89669F8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E9DD-D230-4C97-9CF8-3717E0746C71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20634A-BD4F-4AD6-9C5A-DF5E1D366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4D4B33-834F-449A-B1C6-980442EA0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10F-B41A-412C-8E4B-10DD499D8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722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44836-0DAB-42E3-804D-4A68C09AE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7FEC4-98C7-4FBD-9D3D-2C403CFC5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E4D6B9-4E20-4FF0-8790-73FCC936E6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A57A19-02E2-49D4-AE5B-B49F1CF84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E9DD-D230-4C97-9CF8-3717E0746C71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97DE0C-F158-4368-AEEB-C252D0C27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93873-1544-4D72-8DA0-0D12D29FD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10F-B41A-412C-8E4B-10DD499D8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38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DBC93-D067-4BB2-9E56-165F3DEFE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577836-9AB4-44C8-B72F-D33BD5B265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69A51B-2EC8-4981-8F09-E15B4034C8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72AB52-4847-4B4C-96BE-D8A20211E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E9DD-D230-4C97-9CF8-3717E0746C71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4AB0C8-8717-48FF-A5AE-2682BD26E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E8D49E-CDA1-4096-83A3-1B64823F6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10F-B41A-412C-8E4B-10DD499D8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415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805913-B695-42EF-B862-9CC0EE11D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C01AF-1ACA-417E-B6CA-86079DDBC7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9E267-EDCB-4B9B-8498-8D9F6FE2AF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8E9DD-D230-4C97-9CF8-3717E0746C71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FCBFE-CA76-4E03-98F6-E3C12BEB83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B8CBCB-7784-4F6F-A4F1-D059CC5884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7110F-B41A-412C-8E4B-10DD499D8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23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ientacionandujar.es/2015/08/30/para-los-primeros-dias-de-clase-dinamicas-actividades-tutorias-etc-infantil-primaria-secundaria-nee-y-compensatoria-2015-2016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ientacionandujar.es/2015/08/30/para-los-primeros-dias-de-clase-dinamicas-actividades-tutorias-etc-infantil-primaria-secundaria-nee-y-compensatoria-2015-2016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ientacionandujar.es/2015/08/30/para-los-primeros-dias-de-clase-dinamicas-actividades-tutorias-etc-infantil-primaria-secundaria-nee-y-compensatoria-2015-2016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ientacionandujar.es/2015/08/30/para-los-primeros-dias-de-clase-dinamicas-actividades-tutorias-etc-infantil-primaria-secundaria-nee-y-compensatoria-2015-2016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ientacionandujar.es/2015/08/30/para-los-primeros-dias-de-clase-dinamicas-actividades-tutorias-etc-infantil-primaria-secundaria-nee-y-compensatoria-2015-2016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ientacionandujar.es/2015/08/30/para-los-primeros-dias-de-clase-dinamicas-actividades-tutorias-etc-infantil-primaria-secundaria-nee-y-compensatoria-2015-2016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ientacionandujar.es/2015/08/30/para-los-primeros-dias-de-clase-dinamicas-actividades-tutorias-etc-infantil-primaria-secundaria-nee-y-compensatoria-2015-2016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ientacionandujar.es/2015/08/30/para-los-primeros-dias-de-clase-dinamicas-actividades-tutorias-etc-infantil-primaria-secundaria-nee-y-compensatoria-2015-2016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ientacionandujar.es/2015/08/30/para-los-primeros-dias-de-clase-dinamicas-actividades-tutorias-etc-infantil-primaria-secundaria-nee-y-compensatoria-2015-2016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ientacionandujar.es/2015/08/30/para-los-primeros-dias-de-clase-dinamicas-actividades-tutorias-etc-infantil-primaria-secundaria-nee-y-compensatoria-2015-2016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4353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1EE9F3-1F52-4E82-9A2B-6F513C5AE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Reception spellings:</a:t>
            </a:r>
            <a:b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Let’s explore the words</a:t>
            </a: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1F4B695E-FC58-4E75-8634-B4734E8E11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038600" y="1450551"/>
            <a:ext cx="7188199" cy="3953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760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4B734-D848-498C-85ED-9C970CBF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0" y="1753756"/>
            <a:ext cx="4330959" cy="1325563"/>
          </a:xfrm>
        </p:spPr>
        <p:txBody>
          <a:bodyPr>
            <a:no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my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C1F4161-0C9F-4113-AEF7-319EC59C08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98580" y="5224239"/>
            <a:ext cx="2362717" cy="1299494"/>
          </a:xfrm>
          <a:prstGeom prst="rect">
            <a:avLst/>
          </a:prstGeom>
        </p:spPr>
      </p:pic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39734F6A-8AD5-4D77-988C-1309ED198F36}"/>
              </a:ext>
            </a:extLst>
          </p:cNvPr>
          <p:cNvSpPr/>
          <p:nvPr/>
        </p:nvSpPr>
        <p:spPr>
          <a:xfrm rot="16200000">
            <a:off x="7767593" y="835926"/>
            <a:ext cx="4180394" cy="3655382"/>
          </a:xfrm>
          <a:prstGeom prst="wedgeEllipseCallout">
            <a:avLst>
              <a:gd name="adj1" fmla="val -34820"/>
              <a:gd name="adj2" fmla="val -84675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1FCAFC-EBAF-4302-90C4-7544F4136ADA}"/>
              </a:ext>
            </a:extLst>
          </p:cNvPr>
          <p:cNvSpPr txBox="1"/>
          <p:nvPr/>
        </p:nvSpPr>
        <p:spPr>
          <a:xfrm>
            <a:off x="8584161" y="847735"/>
            <a:ext cx="2547257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300" dirty="0">
                <a:latin typeface="Comic Sans MS" panose="030F0702030302020204" pitchFamily="66" charset="0"/>
              </a:rPr>
              <a:t>This is a very short word, but it is a tricky one – we can’t sound it out! The ‘y’ makes an ‘</a:t>
            </a:r>
            <a:r>
              <a:rPr lang="en-GB" sz="2300" dirty="0" err="1">
                <a:latin typeface="Comic Sans MS" panose="030F0702030302020204" pitchFamily="66" charset="0"/>
              </a:rPr>
              <a:t>igh</a:t>
            </a:r>
            <a:r>
              <a:rPr lang="en-GB" sz="2300" dirty="0">
                <a:latin typeface="Comic Sans MS" panose="030F0702030302020204" pitchFamily="66" charset="0"/>
              </a:rPr>
              <a:t>’ sound in this word. Don’t get it muddled up with ‘me’!</a:t>
            </a:r>
          </a:p>
        </p:txBody>
      </p:sp>
    </p:spTree>
    <p:extLst>
      <p:ext uri="{BB962C8B-B14F-4D97-AF65-F5344CB8AC3E}">
        <p14:creationId xmlns:p14="http://schemas.microsoft.com/office/powerpoint/2010/main" val="162882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4B734-D848-498C-85ED-9C970CBF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7464" y="2257096"/>
            <a:ext cx="4330959" cy="1325563"/>
          </a:xfrm>
        </p:spPr>
        <p:txBody>
          <a:bodyPr>
            <a:no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let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C1F4161-0C9F-4113-AEF7-319EC59C08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98580" y="5224239"/>
            <a:ext cx="2362717" cy="1299494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DDC400A4-DDBB-44BE-96F9-0715E56FA17B}"/>
              </a:ext>
            </a:extLst>
          </p:cNvPr>
          <p:cNvSpPr/>
          <p:nvPr/>
        </p:nvSpPr>
        <p:spPr>
          <a:xfrm>
            <a:off x="3616644" y="3728718"/>
            <a:ext cx="223935" cy="25192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A38655F-CCF4-4D18-8E4E-608BD4132F73}"/>
              </a:ext>
            </a:extLst>
          </p:cNvPr>
          <p:cNvSpPr/>
          <p:nvPr/>
        </p:nvSpPr>
        <p:spPr>
          <a:xfrm>
            <a:off x="4476461" y="3728717"/>
            <a:ext cx="223935" cy="25192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4E48442-5C5E-4DF7-9ED7-5C08469C63B5}"/>
              </a:ext>
            </a:extLst>
          </p:cNvPr>
          <p:cNvSpPr/>
          <p:nvPr/>
        </p:nvSpPr>
        <p:spPr>
          <a:xfrm>
            <a:off x="5408822" y="3707556"/>
            <a:ext cx="223935" cy="25192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39734F6A-8AD5-4D77-988C-1309ED198F36}"/>
              </a:ext>
            </a:extLst>
          </p:cNvPr>
          <p:cNvSpPr/>
          <p:nvPr/>
        </p:nvSpPr>
        <p:spPr>
          <a:xfrm rot="16200000">
            <a:off x="7767594" y="1092186"/>
            <a:ext cx="4180394" cy="3655382"/>
          </a:xfrm>
          <a:prstGeom prst="wedgeEllipseCallout">
            <a:avLst>
              <a:gd name="adj1" fmla="val -34820"/>
              <a:gd name="adj2" fmla="val -84675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1FCAFC-EBAF-4302-90C4-7544F4136ADA}"/>
              </a:ext>
            </a:extLst>
          </p:cNvPr>
          <p:cNvSpPr txBox="1"/>
          <p:nvPr/>
        </p:nvSpPr>
        <p:spPr>
          <a:xfrm>
            <a:off x="8381328" y="2228671"/>
            <a:ext cx="29529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This word has 3 sounds and we can hear all of them. </a:t>
            </a:r>
          </a:p>
        </p:txBody>
      </p:sp>
    </p:spTree>
    <p:extLst>
      <p:ext uri="{BB962C8B-B14F-4D97-AF65-F5344CB8AC3E}">
        <p14:creationId xmlns:p14="http://schemas.microsoft.com/office/powerpoint/2010/main" val="123565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4B734-D848-498C-85ED-9C970CBF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3182" y="2257096"/>
            <a:ext cx="5645241" cy="1325563"/>
          </a:xfrm>
        </p:spPr>
        <p:txBody>
          <a:bodyPr>
            <a:no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went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C1F4161-0C9F-4113-AEF7-319EC59C08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98580" y="5224239"/>
            <a:ext cx="2362717" cy="1299494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DDC400A4-DDBB-44BE-96F9-0715E56FA17B}"/>
              </a:ext>
            </a:extLst>
          </p:cNvPr>
          <p:cNvSpPr/>
          <p:nvPr/>
        </p:nvSpPr>
        <p:spPr>
          <a:xfrm>
            <a:off x="2437362" y="3729859"/>
            <a:ext cx="223935" cy="25192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A38655F-CCF4-4D18-8E4E-608BD4132F73}"/>
              </a:ext>
            </a:extLst>
          </p:cNvPr>
          <p:cNvSpPr/>
          <p:nvPr/>
        </p:nvSpPr>
        <p:spPr>
          <a:xfrm>
            <a:off x="3654851" y="3729859"/>
            <a:ext cx="223935" cy="25192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4E48442-5C5E-4DF7-9ED7-5C08469C63B5}"/>
              </a:ext>
            </a:extLst>
          </p:cNvPr>
          <p:cNvSpPr/>
          <p:nvPr/>
        </p:nvSpPr>
        <p:spPr>
          <a:xfrm>
            <a:off x="4648405" y="3729858"/>
            <a:ext cx="223935" cy="25192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39734F6A-8AD5-4D77-988C-1309ED198F36}"/>
              </a:ext>
            </a:extLst>
          </p:cNvPr>
          <p:cNvSpPr/>
          <p:nvPr/>
        </p:nvSpPr>
        <p:spPr>
          <a:xfrm rot="16200000">
            <a:off x="7500068" y="1138035"/>
            <a:ext cx="4715443" cy="3813505"/>
          </a:xfrm>
          <a:prstGeom prst="wedgeEllipseCallout">
            <a:avLst>
              <a:gd name="adj1" fmla="val -34820"/>
              <a:gd name="adj2" fmla="val -84675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1FCAFC-EBAF-4302-90C4-7544F4136ADA}"/>
              </a:ext>
            </a:extLst>
          </p:cNvPr>
          <p:cNvSpPr txBox="1"/>
          <p:nvPr/>
        </p:nvSpPr>
        <p:spPr>
          <a:xfrm>
            <a:off x="8359057" y="1027051"/>
            <a:ext cx="29974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This word has 4 sounds and we can hear all of them, but ‘n’ and ‘t’ make a cluster – they are squashed closely together. You need to listen closely when you spell the word -  don’t miss out the ‘n’!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6CE1D50-031C-477B-A9BA-6D101428AC93}"/>
              </a:ext>
            </a:extLst>
          </p:cNvPr>
          <p:cNvSpPr/>
          <p:nvPr/>
        </p:nvSpPr>
        <p:spPr>
          <a:xfrm>
            <a:off x="5641959" y="3729858"/>
            <a:ext cx="223935" cy="25192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19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4B734-D848-498C-85ED-9C970CBF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563" y="1928541"/>
            <a:ext cx="4330959" cy="1325563"/>
          </a:xfrm>
        </p:spPr>
        <p:txBody>
          <a:bodyPr>
            <a:no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this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C1F4161-0C9F-4113-AEF7-319EC59C08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98580" y="5224239"/>
            <a:ext cx="2362717" cy="1299494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4A38655F-CCF4-4D18-8E4E-608BD4132F73}"/>
              </a:ext>
            </a:extLst>
          </p:cNvPr>
          <p:cNvSpPr/>
          <p:nvPr/>
        </p:nvSpPr>
        <p:spPr>
          <a:xfrm>
            <a:off x="4205841" y="3366018"/>
            <a:ext cx="223935" cy="25192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4E48442-5C5E-4DF7-9ED7-5C08469C63B5}"/>
              </a:ext>
            </a:extLst>
          </p:cNvPr>
          <p:cNvSpPr/>
          <p:nvPr/>
        </p:nvSpPr>
        <p:spPr>
          <a:xfrm>
            <a:off x="4871870" y="3366017"/>
            <a:ext cx="223935" cy="25192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39734F6A-8AD5-4D77-988C-1309ED198F36}"/>
              </a:ext>
            </a:extLst>
          </p:cNvPr>
          <p:cNvSpPr/>
          <p:nvPr/>
        </p:nvSpPr>
        <p:spPr>
          <a:xfrm rot="16200000">
            <a:off x="6965139" y="740889"/>
            <a:ext cx="4975503" cy="4330959"/>
          </a:xfrm>
          <a:prstGeom prst="wedgeEllipseCallout">
            <a:avLst>
              <a:gd name="adj1" fmla="val -34820"/>
              <a:gd name="adj2" fmla="val -84675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1FCAFC-EBAF-4302-90C4-7544F4136ADA}"/>
              </a:ext>
            </a:extLst>
          </p:cNvPr>
          <p:cNvSpPr txBox="1"/>
          <p:nvPr/>
        </p:nvSpPr>
        <p:spPr>
          <a:xfrm>
            <a:off x="7953440" y="783814"/>
            <a:ext cx="30779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This word has 3 sounds and we can hear all of them but the beginning sound is a bit tricky. It starts with the ‘rude’ digraph (you have to poke out your tongue)! Don’t get this sound muddled up with ‘f’ or ‘v’!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205EAB-C370-4BE6-A422-7BB1219D7D64}"/>
              </a:ext>
            </a:extLst>
          </p:cNvPr>
          <p:cNvSpPr/>
          <p:nvPr/>
        </p:nvSpPr>
        <p:spPr>
          <a:xfrm>
            <a:off x="2466792" y="3429000"/>
            <a:ext cx="1184987" cy="12596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15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4B734-D848-498C-85ED-9C970CBF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563" y="1928541"/>
            <a:ext cx="4330959" cy="1325563"/>
          </a:xfrm>
        </p:spPr>
        <p:txBody>
          <a:bodyPr>
            <a:no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then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C1F4161-0C9F-4113-AEF7-319EC59C08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98580" y="5224239"/>
            <a:ext cx="2362717" cy="1299494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4A38655F-CCF4-4D18-8E4E-608BD4132F73}"/>
              </a:ext>
            </a:extLst>
          </p:cNvPr>
          <p:cNvSpPr/>
          <p:nvPr/>
        </p:nvSpPr>
        <p:spPr>
          <a:xfrm>
            <a:off x="4205841" y="3366018"/>
            <a:ext cx="223935" cy="25192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4E48442-5C5E-4DF7-9ED7-5C08469C63B5}"/>
              </a:ext>
            </a:extLst>
          </p:cNvPr>
          <p:cNvSpPr/>
          <p:nvPr/>
        </p:nvSpPr>
        <p:spPr>
          <a:xfrm>
            <a:off x="5222555" y="3351970"/>
            <a:ext cx="223935" cy="25192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39734F6A-8AD5-4D77-988C-1309ED198F36}"/>
              </a:ext>
            </a:extLst>
          </p:cNvPr>
          <p:cNvSpPr/>
          <p:nvPr/>
        </p:nvSpPr>
        <p:spPr>
          <a:xfrm rot="16200000">
            <a:off x="7213925" y="819795"/>
            <a:ext cx="4614775" cy="4194113"/>
          </a:xfrm>
          <a:prstGeom prst="wedgeEllipseCallout">
            <a:avLst>
              <a:gd name="adj1" fmla="val -34820"/>
              <a:gd name="adj2" fmla="val -84675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1FCAFC-EBAF-4302-90C4-7544F4136ADA}"/>
              </a:ext>
            </a:extLst>
          </p:cNvPr>
          <p:cNvSpPr txBox="1"/>
          <p:nvPr/>
        </p:nvSpPr>
        <p:spPr>
          <a:xfrm>
            <a:off x="7982319" y="1387177"/>
            <a:ext cx="30779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This word has 3 sounds and we can hear all of them. It starts with the ‘rude’ digraph again! Don’t get this sound muddled up with ‘f’, ‘d’   or ‘v’!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205EAB-C370-4BE6-A422-7BB1219D7D64}"/>
              </a:ext>
            </a:extLst>
          </p:cNvPr>
          <p:cNvSpPr/>
          <p:nvPr/>
        </p:nvSpPr>
        <p:spPr>
          <a:xfrm>
            <a:off x="2116107" y="3429000"/>
            <a:ext cx="1184987" cy="12596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295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4B734-D848-498C-85ED-9C970CBF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563" y="1928541"/>
            <a:ext cx="4330959" cy="1325563"/>
          </a:xfrm>
        </p:spPr>
        <p:txBody>
          <a:bodyPr>
            <a:no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that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C1F4161-0C9F-4113-AEF7-319EC59C08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98580" y="5224239"/>
            <a:ext cx="2362717" cy="1299494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4A38655F-CCF4-4D18-8E4E-608BD4132F73}"/>
              </a:ext>
            </a:extLst>
          </p:cNvPr>
          <p:cNvSpPr/>
          <p:nvPr/>
        </p:nvSpPr>
        <p:spPr>
          <a:xfrm>
            <a:off x="4205841" y="3366018"/>
            <a:ext cx="223935" cy="25192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4E48442-5C5E-4DF7-9ED7-5C08469C63B5}"/>
              </a:ext>
            </a:extLst>
          </p:cNvPr>
          <p:cNvSpPr/>
          <p:nvPr/>
        </p:nvSpPr>
        <p:spPr>
          <a:xfrm>
            <a:off x="5075546" y="3351970"/>
            <a:ext cx="223935" cy="25192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39734F6A-8AD5-4D77-988C-1309ED198F36}"/>
              </a:ext>
            </a:extLst>
          </p:cNvPr>
          <p:cNvSpPr/>
          <p:nvPr/>
        </p:nvSpPr>
        <p:spPr>
          <a:xfrm rot="16200000">
            <a:off x="7213926" y="628949"/>
            <a:ext cx="4614775" cy="4194113"/>
          </a:xfrm>
          <a:prstGeom prst="wedgeEllipseCallout">
            <a:avLst>
              <a:gd name="adj1" fmla="val -34820"/>
              <a:gd name="adj2" fmla="val -84675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1FCAFC-EBAF-4302-90C4-7544F4136ADA}"/>
              </a:ext>
            </a:extLst>
          </p:cNvPr>
          <p:cNvSpPr txBox="1"/>
          <p:nvPr/>
        </p:nvSpPr>
        <p:spPr>
          <a:xfrm>
            <a:off x="7982319" y="1202511"/>
            <a:ext cx="30779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This word has 3 sounds and we can hear all of them. It starts with the ‘rude’ digraph again! Don’t get this sound muddled up with ‘f’  or ‘v’!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205EAB-C370-4BE6-A422-7BB1219D7D64}"/>
              </a:ext>
            </a:extLst>
          </p:cNvPr>
          <p:cNvSpPr/>
          <p:nvPr/>
        </p:nvSpPr>
        <p:spPr>
          <a:xfrm>
            <a:off x="2252986" y="3393347"/>
            <a:ext cx="1184987" cy="12596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594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4B734-D848-498C-85ED-9C970CBF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7464" y="2257096"/>
            <a:ext cx="4330959" cy="1325563"/>
          </a:xfrm>
        </p:spPr>
        <p:txBody>
          <a:bodyPr>
            <a:no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w</a:t>
            </a:r>
            <a:r>
              <a:rPr lang="en-GB" sz="14000" dirty="0">
                <a:latin typeface="Comic Sans MS" panose="030F0702030302020204" pitchFamily="66" charset="0"/>
              </a:rPr>
              <a:t>i</a:t>
            </a:r>
            <a:r>
              <a:rPr lang="en-GB" sz="15000" dirty="0">
                <a:latin typeface="Comic Sans MS" panose="030F0702030302020204" pitchFamily="66" charset="0"/>
              </a:rPr>
              <a:t>ll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C1F4161-0C9F-4113-AEF7-319EC59C08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98580" y="5224239"/>
            <a:ext cx="2362717" cy="1299494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DDC400A4-DDBB-44BE-96F9-0715E56FA17B}"/>
              </a:ext>
            </a:extLst>
          </p:cNvPr>
          <p:cNvSpPr/>
          <p:nvPr/>
        </p:nvSpPr>
        <p:spPr>
          <a:xfrm>
            <a:off x="3801202" y="3582659"/>
            <a:ext cx="223935" cy="25192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A38655F-CCF4-4D18-8E4E-608BD4132F73}"/>
              </a:ext>
            </a:extLst>
          </p:cNvPr>
          <p:cNvSpPr/>
          <p:nvPr/>
        </p:nvSpPr>
        <p:spPr>
          <a:xfrm>
            <a:off x="4712943" y="3576132"/>
            <a:ext cx="223935" cy="25192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39734F6A-8AD5-4D77-988C-1309ED198F36}"/>
              </a:ext>
            </a:extLst>
          </p:cNvPr>
          <p:cNvSpPr/>
          <p:nvPr/>
        </p:nvSpPr>
        <p:spPr>
          <a:xfrm rot="16200000">
            <a:off x="7767594" y="1092186"/>
            <a:ext cx="4180394" cy="3655382"/>
          </a:xfrm>
          <a:prstGeom prst="wedgeEllipseCallout">
            <a:avLst>
              <a:gd name="adj1" fmla="val -34820"/>
              <a:gd name="adj2" fmla="val -84675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1FCAFC-EBAF-4302-90C4-7544F4136ADA}"/>
              </a:ext>
            </a:extLst>
          </p:cNvPr>
          <p:cNvSpPr txBox="1"/>
          <p:nvPr/>
        </p:nvSpPr>
        <p:spPr>
          <a:xfrm>
            <a:off x="8584162" y="1457938"/>
            <a:ext cx="2547257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300" dirty="0">
                <a:latin typeface="Comic Sans MS" panose="030F0702030302020204" pitchFamily="66" charset="0"/>
              </a:rPr>
              <a:t>This word has 3 sounds and we can hear all of them, but don’t let the end sound fool you! This word ends in the ‘ll’ digraph.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F5301D9-16DE-418E-96D3-78201389F53C}"/>
              </a:ext>
            </a:extLst>
          </p:cNvPr>
          <p:cNvSpPr/>
          <p:nvPr/>
        </p:nvSpPr>
        <p:spPr>
          <a:xfrm>
            <a:off x="5244133" y="3662702"/>
            <a:ext cx="671274" cy="7878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396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4B734-D848-498C-85ED-9C970CBF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563" y="1928541"/>
            <a:ext cx="4330959" cy="1325563"/>
          </a:xfrm>
        </p:spPr>
        <p:txBody>
          <a:bodyPr>
            <a:no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they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C1F4161-0C9F-4113-AEF7-319EC59C08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98580" y="5224239"/>
            <a:ext cx="2362717" cy="1299494"/>
          </a:xfrm>
          <a:prstGeom prst="rect">
            <a:avLst/>
          </a:prstGeom>
        </p:spPr>
      </p:pic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39734F6A-8AD5-4D77-988C-1309ED198F36}"/>
              </a:ext>
            </a:extLst>
          </p:cNvPr>
          <p:cNvSpPr/>
          <p:nvPr/>
        </p:nvSpPr>
        <p:spPr>
          <a:xfrm rot="16200000">
            <a:off x="7213926" y="628949"/>
            <a:ext cx="4614775" cy="4194113"/>
          </a:xfrm>
          <a:prstGeom prst="wedgeEllipseCallout">
            <a:avLst>
              <a:gd name="adj1" fmla="val -34820"/>
              <a:gd name="adj2" fmla="val -84675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1FCAFC-EBAF-4302-90C4-7544F4136ADA}"/>
              </a:ext>
            </a:extLst>
          </p:cNvPr>
          <p:cNvSpPr txBox="1"/>
          <p:nvPr/>
        </p:nvSpPr>
        <p:spPr>
          <a:xfrm>
            <a:off x="7982319" y="1596902"/>
            <a:ext cx="30779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This word is a tricky word – we can’t sound it out! 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It is ‘the’ with a ‘y’.</a:t>
            </a:r>
          </a:p>
        </p:txBody>
      </p:sp>
    </p:spTree>
    <p:extLst>
      <p:ext uri="{BB962C8B-B14F-4D97-AF65-F5344CB8AC3E}">
        <p14:creationId xmlns:p14="http://schemas.microsoft.com/office/powerpoint/2010/main" val="3536791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4B734-D848-498C-85ED-9C970CBF1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060" y="1929925"/>
            <a:ext cx="4330959" cy="1325563"/>
          </a:xfrm>
        </p:spPr>
        <p:txBody>
          <a:bodyPr>
            <a:noAutofit/>
          </a:bodyPr>
          <a:lstStyle/>
          <a:p>
            <a:pPr algn="ctr"/>
            <a:r>
              <a:rPr lang="en-GB" sz="15000" dirty="0">
                <a:latin typeface="Comic Sans MS" panose="030F0702030302020204" pitchFamily="66" charset="0"/>
              </a:rPr>
              <a:t>all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C1F4161-0C9F-4113-AEF7-319EC59C08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98580" y="5224239"/>
            <a:ext cx="2362717" cy="1299494"/>
          </a:xfrm>
          <a:prstGeom prst="rect">
            <a:avLst/>
          </a:prstGeom>
        </p:spPr>
      </p:pic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39734F6A-8AD5-4D77-988C-1309ED198F36}"/>
              </a:ext>
            </a:extLst>
          </p:cNvPr>
          <p:cNvSpPr/>
          <p:nvPr/>
        </p:nvSpPr>
        <p:spPr>
          <a:xfrm rot="16200000">
            <a:off x="7549480" y="1083797"/>
            <a:ext cx="4180394" cy="3655382"/>
          </a:xfrm>
          <a:prstGeom prst="wedgeEllipseCallout">
            <a:avLst>
              <a:gd name="adj1" fmla="val -34820"/>
              <a:gd name="adj2" fmla="val -84675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1FCAFC-EBAF-4302-90C4-7544F4136ADA}"/>
              </a:ext>
            </a:extLst>
          </p:cNvPr>
          <p:cNvSpPr txBox="1"/>
          <p:nvPr/>
        </p:nvSpPr>
        <p:spPr>
          <a:xfrm>
            <a:off x="8313490" y="1295715"/>
            <a:ext cx="28011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This word is a tricky word – we can’t sound it out!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Don’t be fooled; there is not an ‘or’ digraph in this word. It has an ‘a’ and then an ‘ll’ digraph.</a:t>
            </a:r>
          </a:p>
        </p:txBody>
      </p:sp>
    </p:spTree>
    <p:extLst>
      <p:ext uri="{BB962C8B-B14F-4D97-AF65-F5344CB8AC3E}">
        <p14:creationId xmlns:p14="http://schemas.microsoft.com/office/powerpoint/2010/main" val="395569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349</Words>
  <Application>Microsoft Office PowerPoint</Application>
  <PresentationFormat>Widescreen</PresentationFormat>
  <Paragraphs>21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Office Theme</vt:lpstr>
      <vt:lpstr>Reception spellings: Let’s explore the words</vt:lpstr>
      <vt:lpstr>let</vt:lpstr>
      <vt:lpstr>went</vt:lpstr>
      <vt:lpstr>this</vt:lpstr>
      <vt:lpstr>then</vt:lpstr>
      <vt:lpstr>that</vt:lpstr>
      <vt:lpstr>will</vt:lpstr>
      <vt:lpstr>they</vt:lpstr>
      <vt:lpstr>all</vt:lpstr>
      <vt:lpstr>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Reception spellings: Let’s explore the words</dc:title>
  <dc:creator>shelleyisgreat@yahoo.co.uk</dc:creator>
  <cp:lastModifiedBy>shelleyisgreat@yahoo.co.uk</cp:lastModifiedBy>
  <cp:revision>5</cp:revision>
  <dcterms:created xsi:type="dcterms:W3CDTF">2020-04-27T10:46:23Z</dcterms:created>
  <dcterms:modified xsi:type="dcterms:W3CDTF">2020-05-27T15:39:54Z</dcterms:modified>
</cp:coreProperties>
</file>