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9"/>
  </p:notesMasterIdLst>
  <p:handoutMasterIdLst>
    <p:handoutMasterId r:id="rId10"/>
  </p:handoutMasterIdLst>
  <p:sldIdLst>
    <p:sldId id="258" r:id="rId2"/>
    <p:sldId id="264" r:id="rId3"/>
    <p:sldId id="284" r:id="rId4"/>
    <p:sldId id="275" r:id="rId5"/>
    <p:sldId id="276" r:id="rId6"/>
    <p:sldId id="285" r:id="rId7"/>
    <p:sldId id="282" r:id="rId8"/>
  </p:sldIdLst>
  <p:sldSz cx="9144000" cy="6858000" type="screen4x3"/>
  <p:notesSz cx="6858000" cy="9144000"/>
  <p:embeddedFontLst>
    <p:embeddedFont>
      <p:font typeface="Calibri" panose="020F0502020204030204" pitchFamily="34" charset="0"/>
      <p:regular r:id="rId11"/>
      <p:bold r:id="rId12"/>
      <p:italic r:id="rId13"/>
      <p:boldItalic r:id="rId14"/>
    </p:embeddedFont>
    <p:embeddedFont>
      <p:font typeface="Twinkl" panose="020B0604020202020204" pitchFamily="2" charset="0"/>
      <p:regular r:id="rId15"/>
      <p:bold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368C"/>
    <a:srgbClr val="85BD33"/>
    <a:srgbClr val="FED7A8"/>
    <a:srgbClr val="BF0A2A"/>
    <a:srgbClr val="4E3F44"/>
    <a:srgbClr val="A4A3A4"/>
    <a:srgbClr val="18A0DB"/>
    <a:srgbClr val="DE1E5A"/>
    <a:srgbClr val="BC0105"/>
    <a:srgbClr val="4DB1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114" d="100"/>
          <a:sy n="114" d="100"/>
        </p:scale>
        <p:origin x="1560" y="102"/>
      </p:cViewPr>
      <p:guideLst>
        <p:guide orient="horz" pos="2183"/>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handoutMaster" Target="handoutMasters/handoutMaster1.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17/06/2020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17/06/2020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3672384" y="1352396"/>
            <a:ext cx="4892809" cy="4892809"/>
          </a:xfrm>
          <a:prstGeom prst="ellipse">
            <a:avLst/>
          </a:prstGeom>
          <a:solidFill>
            <a:srgbClr val="FED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GB" sz="3600" dirty="0">
                <a:latin typeface="+mn-lt"/>
              </a:rPr>
              <a:t>What Is </a:t>
            </a:r>
            <a:r>
              <a:rPr lang="en-GB" sz="3600" dirty="0" err="1">
                <a:latin typeface="+mn-lt"/>
              </a:rPr>
              <a:t>Rangoli</a:t>
            </a:r>
            <a:r>
              <a:rPr lang="en-GB" sz="3600" dirty="0">
                <a:latin typeface="+mn-lt"/>
              </a:rPr>
              <a:t>?</a:t>
            </a:r>
          </a:p>
        </p:txBody>
      </p:sp>
      <p:sp>
        <p:nvSpPr>
          <p:cNvPr id="7" name="Rounded Rectangle 6"/>
          <p:cNvSpPr/>
          <p:nvPr/>
        </p:nvSpPr>
        <p:spPr>
          <a:xfrm>
            <a:off x="755650" y="2346702"/>
            <a:ext cx="5448597" cy="2813790"/>
          </a:xfrm>
          <a:prstGeom prst="roundRect">
            <a:avLst>
              <a:gd name="adj" fmla="val 5791"/>
            </a:avLst>
          </a:prstGeom>
          <a:solidFill>
            <a:srgbClr val="FED7A8"/>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dirty="0" err="1">
                <a:solidFill>
                  <a:schemeClr val="tx1"/>
                </a:solidFill>
              </a:rPr>
              <a:t>Rangoli</a:t>
            </a:r>
            <a:r>
              <a:rPr lang="en-GB" dirty="0">
                <a:solidFill>
                  <a:schemeClr val="tx1"/>
                </a:solidFill>
              </a:rPr>
              <a:t> is a type of art </a:t>
            </a:r>
            <a:br>
              <a:rPr lang="en-GB" dirty="0">
                <a:solidFill>
                  <a:schemeClr val="tx1"/>
                </a:solidFill>
              </a:rPr>
            </a:br>
            <a:r>
              <a:rPr lang="en-GB" dirty="0">
                <a:solidFill>
                  <a:schemeClr val="tx1"/>
                </a:solidFill>
              </a:rPr>
              <a:t>that started in India.</a:t>
            </a:r>
          </a:p>
          <a:p>
            <a:endParaRPr lang="en-GB" dirty="0">
              <a:solidFill>
                <a:schemeClr val="tx1"/>
              </a:solidFill>
            </a:endParaRPr>
          </a:p>
          <a:p>
            <a:r>
              <a:rPr lang="en-GB" dirty="0">
                <a:solidFill>
                  <a:schemeClr val="tx1"/>
                </a:solidFill>
              </a:rPr>
              <a:t>A </a:t>
            </a:r>
            <a:r>
              <a:rPr lang="en-GB" dirty="0" err="1">
                <a:solidFill>
                  <a:schemeClr val="tx1"/>
                </a:solidFill>
              </a:rPr>
              <a:t>rangoli</a:t>
            </a:r>
            <a:r>
              <a:rPr lang="en-GB" dirty="0">
                <a:solidFill>
                  <a:schemeClr val="tx1"/>
                </a:solidFill>
              </a:rPr>
              <a:t> design is </a:t>
            </a:r>
            <a:br>
              <a:rPr lang="en-GB" dirty="0">
                <a:solidFill>
                  <a:schemeClr val="tx1"/>
                </a:solidFill>
              </a:rPr>
            </a:br>
            <a:r>
              <a:rPr lang="en-GB" dirty="0">
                <a:solidFill>
                  <a:schemeClr val="tx1"/>
                </a:solidFill>
              </a:rPr>
              <a:t>made up of beautiful </a:t>
            </a:r>
            <a:br>
              <a:rPr lang="en-GB" dirty="0">
                <a:solidFill>
                  <a:schemeClr val="tx1"/>
                </a:solidFill>
              </a:rPr>
            </a:br>
            <a:r>
              <a:rPr lang="en-GB" dirty="0">
                <a:solidFill>
                  <a:schemeClr val="tx1"/>
                </a:solidFill>
              </a:rPr>
              <a:t>coloured patterns.</a:t>
            </a:r>
          </a:p>
          <a:p>
            <a:endParaRPr lang="en-GB" dirty="0">
              <a:solidFill>
                <a:schemeClr val="tx1"/>
              </a:solidFill>
            </a:endParaRPr>
          </a:p>
          <a:p>
            <a:r>
              <a:rPr lang="en-GB" dirty="0">
                <a:solidFill>
                  <a:schemeClr val="tx1"/>
                </a:solidFill>
              </a:rPr>
              <a:t>The designs are often </a:t>
            </a:r>
            <a:br>
              <a:rPr lang="en-GB" dirty="0">
                <a:solidFill>
                  <a:schemeClr val="tx1"/>
                </a:solidFill>
              </a:rPr>
            </a:br>
            <a:r>
              <a:rPr lang="en-GB" dirty="0">
                <a:solidFill>
                  <a:schemeClr val="tx1"/>
                </a:solidFill>
              </a:rPr>
              <a:t>very detailed. </a:t>
            </a:r>
          </a:p>
        </p:txBody>
      </p:sp>
      <p:pic>
        <p:nvPicPr>
          <p:cNvPr id="14" name="yellow"/>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5679" y="1564738"/>
            <a:ext cx="4486551" cy="4486551"/>
          </a:xfrm>
          <a:prstGeom prst="rect">
            <a:avLst/>
          </a:prstGeom>
        </p:spPr>
      </p:pic>
      <p:pic>
        <p:nvPicPr>
          <p:cNvPr id="15" name="blu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4263" y="1677329"/>
            <a:ext cx="4249579" cy="4265099"/>
          </a:xfrm>
          <a:prstGeom prst="rect">
            <a:avLst/>
          </a:prstGeom>
        </p:spPr>
      </p:pic>
      <p:pic>
        <p:nvPicPr>
          <p:cNvPr id="16" name="r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4318" y="2124134"/>
            <a:ext cx="3380591" cy="3374385"/>
          </a:xfrm>
          <a:prstGeom prst="rect">
            <a:avLst/>
          </a:prstGeom>
        </p:spPr>
      </p:pic>
      <p:pic>
        <p:nvPicPr>
          <p:cNvPr id="17" name="lilac"/>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76089" y="2067656"/>
            <a:ext cx="3480437" cy="3480437"/>
          </a:xfrm>
          <a:prstGeom prst="rect">
            <a:avLst/>
          </a:prstGeom>
        </p:spPr>
      </p:pic>
      <p:pic>
        <p:nvPicPr>
          <p:cNvPr id="18" name="gre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52916" y="2347693"/>
            <a:ext cx="2924401" cy="2924401"/>
          </a:xfrm>
          <a:prstGeom prst="rect">
            <a:avLst/>
          </a:prstGeom>
        </p:spPr>
      </p:pic>
      <p:pic>
        <p:nvPicPr>
          <p:cNvPr id="19" name="white"/>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37371" y="1533305"/>
            <a:ext cx="4550302" cy="4550302"/>
          </a:xfrm>
          <a:prstGeom prst="rect">
            <a:avLst/>
          </a:prstGeom>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fade">
                                      <p:cBhvr>
                                        <p:cTn id="12" dur="500"/>
                                        <p:tgtEl>
                                          <p:spTgt spid="7">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heel(1)">
                                      <p:cBhvr>
                                        <p:cTn id="17" dur="1000"/>
                                        <p:tgtEl>
                                          <p:spTgt spid="19"/>
                                        </p:tgtEl>
                                      </p:cBhvr>
                                    </p:animEffect>
                                  </p:childTnLst>
                                </p:cTn>
                              </p:par>
                            </p:childTnLst>
                          </p:cTn>
                        </p:par>
                        <p:par>
                          <p:cTn id="18" fill="hold">
                            <p:stCondLst>
                              <p:cond delay="1000"/>
                            </p:stCondLst>
                            <p:childTnLst>
                              <p:par>
                                <p:cTn id="19" presetID="21" presetClass="entr" presetSubtype="1"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heel(1)">
                                      <p:cBhvr>
                                        <p:cTn id="21" dur="2000"/>
                                        <p:tgtEl>
                                          <p:spTgt spid="18"/>
                                        </p:tgtEl>
                                      </p:cBhvr>
                                    </p:animEffect>
                                  </p:childTnLst>
                                </p:cTn>
                              </p:par>
                            </p:childTnLst>
                          </p:cTn>
                        </p:par>
                        <p:par>
                          <p:cTn id="22" fill="hold">
                            <p:stCondLst>
                              <p:cond delay="3000"/>
                            </p:stCondLst>
                            <p:childTnLst>
                              <p:par>
                                <p:cTn id="23" presetID="21" presetClass="entr" presetSubtype="1"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heel(1)">
                                      <p:cBhvr>
                                        <p:cTn id="25" dur="2000"/>
                                        <p:tgtEl>
                                          <p:spTgt spid="17"/>
                                        </p:tgtEl>
                                      </p:cBhvr>
                                    </p:animEffect>
                                  </p:childTnLst>
                                </p:cTn>
                              </p:par>
                            </p:childTnLst>
                          </p:cTn>
                        </p:par>
                        <p:par>
                          <p:cTn id="26" fill="hold">
                            <p:stCondLst>
                              <p:cond delay="5000"/>
                            </p:stCondLst>
                            <p:childTnLst>
                              <p:par>
                                <p:cTn id="27" presetID="21" presetClass="entr" presetSubtype="1"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heel(1)">
                                      <p:cBhvr>
                                        <p:cTn id="29" dur="2000"/>
                                        <p:tgtEl>
                                          <p:spTgt spid="15"/>
                                        </p:tgtEl>
                                      </p:cBhvr>
                                    </p:animEffect>
                                  </p:childTnLst>
                                </p:cTn>
                              </p:par>
                            </p:childTnLst>
                          </p:cTn>
                        </p:par>
                        <p:par>
                          <p:cTn id="30" fill="hold">
                            <p:stCondLst>
                              <p:cond delay="7000"/>
                            </p:stCondLst>
                            <p:childTnLst>
                              <p:par>
                                <p:cTn id="31" presetID="21" presetClass="entr" presetSubtype="1"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heel(1)">
                                      <p:cBhvr>
                                        <p:cTn id="33" dur="2000"/>
                                        <p:tgtEl>
                                          <p:spTgt spid="14"/>
                                        </p:tgtEl>
                                      </p:cBhvr>
                                    </p:animEffect>
                                  </p:childTnLst>
                                </p:cTn>
                              </p:par>
                            </p:childTnLst>
                          </p:cTn>
                        </p:par>
                        <p:par>
                          <p:cTn id="34" fill="hold">
                            <p:stCondLst>
                              <p:cond delay="9000"/>
                            </p:stCondLst>
                            <p:childTnLst>
                              <p:par>
                                <p:cTn id="35" presetID="21" presetClass="entr" presetSubtype="1"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heel(1)">
                                      <p:cBhvr>
                                        <p:cTn id="3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5855" t="-4957" b="10107"/>
          <a:stretch/>
        </p:blipFill>
        <p:spPr>
          <a:xfrm>
            <a:off x="1415190" y="2254844"/>
            <a:ext cx="6313619" cy="3810662"/>
          </a:xfrm>
          <a:prstGeom prst="roundRect">
            <a:avLst>
              <a:gd name="adj" fmla="val 3401"/>
            </a:avLst>
          </a:prstGeom>
          <a:ln w="28575">
            <a:solidFill>
              <a:srgbClr val="8C368C"/>
            </a:solidFill>
          </a:ln>
        </p:spPr>
      </p:pic>
      <p:sp>
        <p:nvSpPr>
          <p:cNvPr id="21" name="Title 20"/>
          <p:cNvSpPr>
            <a:spLocks noGrp="1"/>
          </p:cNvSpPr>
          <p:nvPr>
            <p:ph type="title"/>
          </p:nvPr>
        </p:nvSpPr>
        <p:spPr/>
        <p:txBody>
          <a:bodyPr/>
          <a:lstStyle/>
          <a:p>
            <a:r>
              <a:rPr lang="en-GB" sz="3600" dirty="0">
                <a:latin typeface="+mn-lt"/>
              </a:rPr>
              <a:t>Celebrating with </a:t>
            </a:r>
            <a:r>
              <a:rPr lang="en-GB" sz="3600" dirty="0" err="1">
                <a:latin typeface="+mn-lt"/>
              </a:rPr>
              <a:t>Rangoli</a:t>
            </a:r>
            <a:endParaRPr lang="en-GB" sz="3600" dirty="0">
              <a:latin typeface="+mn-lt"/>
            </a:endParaRPr>
          </a:p>
        </p:txBody>
      </p:sp>
      <p:sp>
        <p:nvSpPr>
          <p:cNvPr id="7" name="Rounded Rectangle 6"/>
          <p:cNvSpPr/>
          <p:nvPr/>
        </p:nvSpPr>
        <p:spPr>
          <a:xfrm>
            <a:off x="755649" y="1328189"/>
            <a:ext cx="7632699" cy="1351637"/>
          </a:xfrm>
          <a:prstGeom prst="roundRect">
            <a:avLst>
              <a:gd name="adj" fmla="val 5791"/>
            </a:avLst>
          </a:prstGeom>
          <a:solidFill>
            <a:srgbClr val="FED7A8"/>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dirty="0" err="1">
                <a:solidFill>
                  <a:schemeClr val="tx1"/>
                </a:solidFill>
              </a:rPr>
              <a:t>Rangoli</a:t>
            </a:r>
            <a:r>
              <a:rPr lang="en-GB" dirty="0">
                <a:solidFill>
                  <a:schemeClr val="tx1"/>
                </a:solidFill>
              </a:rPr>
              <a:t> designs are usually made during festivals and celebrations.</a:t>
            </a:r>
          </a:p>
          <a:p>
            <a:endParaRPr lang="en-GB" dirty="0">
              <a:solidFill>
                <a:schemeClr val="tx1"/>
              </a:solidFill>
            </a:endParaRPr>
          </a:p>
          <a:p>
            <a:r>
              <a:rPr lang="en-GB" dirty="0">
                <a:solidFill>
                  <a:schemeClr val="tx1"/>
                </a:solidFill>
              </a:rPr>
              <a:t>Lots of </a:t>
            </a:r>
            <a:r>
              <a:rPr lang="en-GB" dirty="0" err="1">
                <a:solidFill>
                  <a:schemeClr val="tx1"/>
                </a:solidFill>
              </a:rPr>
              <a:t>rangoli</a:t>
            </a:r>
            <a:r>
              <a:rPr lang="en-GB" dirty="0">
                <a:solidFill>
                  <a:schemeClr val="tx1"/>
                </a:solidFill>
              </a:rPr>
              <a:t> patterns are created during Diwali. They can also be seen at other Hindu festivals and special occasions, such as weddings.</a:t>
            </a:r>
          </a:p>
        </p:txBody>
      </p:sp>
    </p:spTree>
    <p:extLst>
      <p:ext uri="{BB962C8B-B14F-4D97-AF65-F5344CB8AC3E}">
        <p14:creationId xmlns:p14="http://schemas.microsoft.com/office/powerpoint/2010/main" val="3020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Celebrating with </a:t>
            </a:r>
            <a:r>
              <a:rPr lang="en-GB" sz="3600" dirty="0" err="1">
                <a:latin typeface="+mn-lt"/>
              </a:rPr>
              <a:t>Rangoli</a:t>
            </a:r>
            <a:endParaRPr lang="en-GB" sz="3600" dirty="0">
              <a:latin typeface="+mn-lt"/>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4853" r="8677"/>
          <a:stretch/>
        </p:blipFill>
        <p:spPr>
          <a:xfrm>
            <a:off x="3675706" y="2591734"/>
            <a:ext cx="4517680" cy="3482985"/>
          </a:xfrm>
          <a:prstGeom prst="roundRect">
            <a:avLst>
              <a:gd name="adj" fmla="val 2890"/>
            </a:avLst>
          </a:prstGeom>
          <a:ln w="28575">
            <a:solidFill>
              <a:srgbClr val="8C368C"/>
            </a:solidFill>
          </a:ln>
        </p:spPr>
      </p:pic>
      <p:sp>
        <p:nvSpPr>
          <p:cNvPr id="6" name="Rounded Rectangle 5"/>
          <p:cNvSpPr/>
          <p:nvPr/>
        </p:nvSpPr>
        <p:spPr>
          <a:xfrm>
            <a:off x="755649" y="1328189"/>
            <a:ext cx="7632699" cy="1351637"/>
          </a:xfrm>
          <a:prstGeom prst="roundRect">
            <a:avLst>
              <a:gd name="adj" fmla="val 5791"/>
            </a:avLst>
          </a:prstGeom>
          <a:solidFill>
            <a:srgbClr val="FED7A8"/>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dirty="0" err="1">
                <a:solidFill>
                  <a:schemeClr val="tx1"/>
                </a:solidFill>
              </a:rPr>
              <a:t>Rangoli</a:t>
            </a:r>
            <a:r>
              <a:rPr lang="en-GB" dirty="0">
                <a:solidFill>
                  <a:schemeClr val="tx1"/>
                </a:solidFill>
              </a:rPr>
              <a:t> designs are thought to bring good luck.</a:t>
            </a:r>
          </a:p>
          <a:p>
            <a:endParaRPr lang="en-GB" dirty="0">
              <a:solidFill>
                <a:schemeClr val="tx1"/>
              </a:solidFill>
            </a:endParaRPr>
          </a:p>
          <a:p>
            <a:r>
              <a:rPr lang="en-GB" dirty="0">
                <a:solidFill>
                  <a:schemeClr val="tx1"/>
                </a:solidFill>
              </a:rPr>
              <a:t>During Diwali, </a:t>
            </a:r>
            <a:r>
              <a:rPr lang="en-GB" dirty="0" err="1">
                <a:solidFill>
                  <a:schemeClr val="tx1"/>
                </a:solidFill>
              </a:rPr>
              <a:t>rangoli</a:t>
            </a:r>
            <a:r>
              <a:rPr lang="en-GB" dirty="0">
                <a:solidFill>
                  <a:schemeClr val="tx1"/>
                </a:solidFill>
              </a:rPr>
              <a:t> patterns are created at the entrance to people’s homes to welcome Goddess Lakshmi. Diya lamps are often added.</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50739"/>
          <a:stretch/>
        </p:blipFill>
        <p:spPr>
          <a:xfrm>
            <a:off x="755651" y="3005750"/>
            <a:ext cx="3282128" cy="2762853"/>
          </a:xfrm>
          <a:prstGeom prst="roundRect">
            <a:avLst>
              <a:gd name="adj" fmla="val 3535"/>
            </a:avLst>
          </a:prstGeom>
          <a:solidFill>
            <a:schemeClr val="bg1"/>
          </a:solidFill>
          <a:ln w="28575">
            <a:solidFill>
              <a:srgbClr val="8C368C"/>
            </a:solidFill>
          </a:ln>
        </p:spPr>
      </p:pic>
    </p:spTree>
    <p:extLst>
      <p:ext uri="{BB962C8B-B14F-4D97-AF65-F5344CB8AC3E}">
        <p14:creationId xmlns:p14="http://schemas.microsoft.com/office/powerpoint/2010/main" val="2522381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1141"/>
          <a:stretch/>
        </p:blipFill>
        <p:spPr>
          <a:xfrm>
            <a:off x="3075569" y="1990427"/>
            <a:ext cx="5312782" cy="3585172"/>
          </a:xfrm>
          <a:prstGeom prst="roundRect">
            <a:avLst>
              <a:gd name="adj" fmla="val 3284"/>
            </a:avLst>
          </a:prstGeom>
          <a:ln w="28575">
            <a:solidFill>
              <a:srgbClr val="8C368C"/>
            </a:solidFill>
          </a:ln>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5568" y="1990427"/>
            <a:ext cx="5312781" cy="3585172"/>
          </a:xfrm>
          <a:prstGeom prst="roundRect">
            <a:avLst>
              <a:gd name="adj" fmla="val 3031"/>
            </a:avLst>
          </a:prstGeom>
          <a:ln w="28575">
            <a:solidFill>
              <a:srgbClr val="8C368C"/>
            </a:solidFill>
          </a:ln>
        </p:spPr>
      </p:pic>
      <p:sp>
        <p:nvSpPr>
          <p:cNvPr id="21" name="Title 20"/>
          <p:cNvSpPr>
            <a:spLocks noGrp="1"/>
          </p:cNvSpPr>
          <p:nvPr>
            <p:ph type="title"/>
          </p:nvPr>
        </p:nvSpPr>
        <p:spPr/>
        <p:txBody>
          <a:bodyPr/>
          <a:lstStyle/>
          <a:p>
            <a:r>
              <a:rPr lang="en-GB" sz="3600" dirty="0">
                <a:latin typeface="+mn-lt"/>
              </a:rPr>
              <a:t>How Are </a:t>
            </a:r>
            <a:r>
              <a:rPr lang="en-GB" sz="3600" dirty="0" err="1">
                <a:latin typeface="+mn-lt"/>
              </a:rPr>
              <a:t>Rangoli</a:t>
            </a:r>
            <a:r>
              <a:rPr lang="en-GB" sz="3600" dirty="0">
                <a:latin typeface="+mn-lt"/>
              </a:rPr>
              <a:t> Designs Made?</a:t>
            </a:r>
          </a:p>
        </p:txBody>
      </p:sp>
      <p:sp>
        <p:nvSpPr>
          <p:cNvPr id="6" name="Rounded Rectangle 5"/>
          <p:cNvSpPr/>
          <p:nvPr/>
        </p:nvSpPr>
        <p:spPr>
          <a:xfrm>
            <a:off x="755650" y="1473201"/>
            <a:ext cx="2856683" cy="4619624"/>
          </a:xfrm>
          <a:prstGeom prst="roundRect">
            <a:avLst>
              <a:gd name="adj" fmla="val 4130"/>
            </a:avLst>
          </a:prstGeom>
          <a:solidFill>
            <a:srgbClr val="FED7A8"/>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dirty="0">
                <a:solidFill>
                  <a:schemeClr val="tx1"/>
                </a:solidFill>
              </a:rPr>
              <a:t>Each </a:t>
            </a:r>
            <a:r>
              <a:rPr lang="en-GB" dirty="0" err="1">
                <a:solidFill>
                  <a:schemeClr val="tx1"/>
                </a:solidFill>
              </a:rPr>
              <a:t>rangoli</a:t>
            </a:r>
            <a:r>
              <a:rPr lang="en-GB" dirty="0">
                <a:solidFill>
                  <a:schemeClr val="tx1"/>
                </a:solidFill>
              </a:rPr>
              <a:t> design is different. The designs are passed down from generation to generation. The different designs include different shapes or images.</a:t>
            </a:r>
          </a:p>
          <a:p>
            <a:endParaRPr lang="en-GB" dirty="0">
              <a:solidFill>
                <a:schemeClr val="tx1"/>
              </a:solidFill>
            </a:endParaRPr>
          </a:p>
          <a:p>
            <a:r>
              <a:rPr lang="en-GB" dirty="0" err="1">
                <a:solidFill>
                  <a:schemeClr val="tx1"/>
                </a:solidFill>
              </a:rPr>
              <a:t>Rangoli</a:t>
            </a:r>
            <a:r>
              <a:rPr lang="en-GB" dirty="0">
                <a:solidFill>
                  <a:schemeClr val="tx1"/>
                </a:solidFill>
              </a:rPr>
              <a:t> patterns are always made on the floor. The outline is often created before being filled in with colour.</a:t>
            </a:r>
          </a:p>
        </p:txBody>
      </p:sp>
    </p:spTree>
    <p:extLst>
      <p:ext uri="{BB962C8B-B14F-4D97-AF65-F5344CB8AC3E}">
        <p14:creationId xmlns:p14="http://schemas.microsoft.com/office/powerpoint/2010/main" val="1776915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2" fill="hold" nodeType="clickEffect">
                                  <p:stCondLst>
                                    <p:cond delay="0"/>
                                  </p:stCondLst>
                                  <p:childTnLst>
                                    <p:animEffect transition="out" filter="wipe(right)">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15783"/>
          <a:stretch/>
        </p:blipFill>
        <p:spPr>
          <a:xfrm>
            <a:off x="4997511" y="1528351"/>
            <a:ext cx="3390839" cy="4265866"/>
          </a:xfrm>
          <a:prstGeom prst="roundRect">
            <a:avLst>
              <a:gd name="adj" fmla="val 2789"/>
            </a:avLst>
          </a:prstGeom>
          <a:ln w="28575">
            <a:solidFill>
              <a:srgbClr val="8C368C"/>
            </a:solidFill>
          </a:ln>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10087" b="-9857"/>
          <a:stretch/>
        </p:blipFill>
        <p:spPr>
          <a:xfrm>
            <a:off x="929243" y="1528351"/>
            <a:ext cx="3894675" cy="3894675"/>
          </a:xfrm>
          <a:prstGeom prst="roundRect">
            <a:avLst>
              <a:gd name="adj" fmla="val 2046"/>
            </a:avLst>
          </a:prstGeom>
          <a:ln w="28575">
            <a:solidFill>
              <a:srgbClr val="8C368C"/>
            </a:solidFill>
          </a:ln>
        </p:spPr>
      </p:pic>
      <p:sp>
        <p:nvSpPr>
          <p:cNvPr id="21" name="Title 20"/>
          <p:cNvSpPr>
            <a:spLocks noGrp="1"/>
          </p:cNvSpPr>
          <p:nvPr>
            <p:ph type="title"/>
          </p:nvPr>
        </p:nvSpPr>
        <p:spPr/>
        <p:txBody>
          <a:bodyPr/>
          <a:lstStyle/>
          <a:p>
            <a:r>
              <a:rPr lang="en-GB" sz="3600" dirty="0">
                <a:latin typeface="+mn-lt"/>
              </a:rPr>
              <a:t>How Are </a:t>
            </a:r>
            <a:r>
              <a:rPr lang="en-GB" sz="3600" dirty="0" err="1">
                <a:latin typeface="+mn-lt"/>
              </a:rPr>
              <a:t>Rangoli</a:t>
            </a:r>
            <a:r>
              <a:rPr lang="en-GB" sz="3600" dirty="0">
                <a:latin typeface="+mn-lt"/>
              </a:rPr>
              <a:t> Designs Made?</a:t>
            </a:r>
          </a:p>
        </p:txBody>
      </p:sp>
      <p:sp>
        <p:nvSpPr>
          <p:cNvPr id="6" name="Rounded Rectangle 5"/>
          <p:cNvSpPr/>
          <p:nvPr/>
        </p:nvSpPr>
        <p:spPr>
          <a:xfrm>
            <a:off x="755649" y="4562947"/>
            <a:ext cx="4628167" cy="1529878"/>
          </a:xfrm>
          <a:prstGeom prst="roundRect">
            <a:avLst>
              <a:gd name="adj" fmla="val 4130"/>
            </a:avLst>
          </a:prstGeom>
          <a:solidFill>
            <a:srgbClr val="FED7A8"/>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dirty="0">
                <a:solidFill>
                  <a:schemeClr val="tx1"/>
                </a:solidFill>
              </a:rPr>
              <a:t>They can be made using different colourful materials. The materials used are things that most people can get easily, without spending lots of money. This means that everyone has the chance to make them.</a:t>
            </a:r>
          </a:p>
        </p:txBody>
      </p:sp>
      <p:sp>
        <p:nvSpPr>
          <p:cNvPr id="9" name="Rounded Rectangle 8"/>
          <p:cNvSpPr/>
          <p:nvPr/>
        </p:nvSpPr>
        <p:spPr>
          <a:xfrm>
            <a:off x="755650" y="1638677"/>
            <a:ext cx="2340636" cy="643489"/>
          </a:xfrm>
          <a:prstGeom prst="roundRect">
            <a:avLst>
              <a:gd name="adj" fmla="val 12462"/>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dirty="0">
                <a:solidFill>
                  <a:schemeClr val="tx1"/>
                </a:solidFill>
              </a:rPr>
              <a:t>Sometimes, coloured powders are used. </a:t>
            </a:r>
          </a:p>
        </p:txBody>
      </p:sp>
      <p:sp>
        <p:nvSpPr>
          <p:cNvPr id="10" name="Rounded Rectangle 9"/>
          <p:cNvSpPr/>
          <p:nvPr/>
        </p:nvSpPr>
        <p:spPr>
          <a:xfrm>
            <a:off x="5681560" y="5377761"/>
            <a:ext cx="2557918" cy="715064"/>
          </a:xfrm>
          <a:prstGeom prst="roundRect">
            <a:avLst>
              <a:gd name="adj" fmla="val 12462"/>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dirty="0">
                <a:solidFill>
                  <a:schemeClr val="tx1"/>
                </a:solidFill>
              </a:rPr>
              <a:t>Coloured rice can also be used in the designs.</a:t>
            </a:r>
          </a:p>
        </p:txBody>
      </p:sp>
    </p:spTree>
    <p:extLst>
      <p:ext uri="{BB962C8B-B14F-4D97-AF65-F5344CB8AC3E}">
        <p14:creationId xmlns:p14="http://schemas.microsoft.com/office/powerpoint/2010/main" val="3042312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Flower Designs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8603" y="1888295"/>
            <a:ext cx="6306796" cy="4204530"/>
          </a:xfrm>
          <a:prstGeom prst="roundRect">
            <a:avLst>
              <a:gd name="adj" fmla="val 3903"/>
            </a:avLst>
          </a:prstGeom>
          <a:solidFill>
            <a:srgbClr val="BF0A2A"/>
          </a:solidFill>
          <a:ln w="28575">
            <a:solidFill>
              <a:srgbClr val="8C368C"/>
            </a:solidFill>
          </a:ln>
        </p:spPr>
      </p:pic>
      <p:sp>
        <p:nvSpPr>
          <p:cNvPr id="6" name="Rounded Rectangle 5"/>
          <p:cNvSpPr/>
          <p:nvPr/>
        </p:nvSpPr>
        <p:spPr>
          <a:xfrm>
            <a:off x="324741" y="1473201"/>
            <a:ext cx="3837062" cy="799980"/>
          </a:xfrm>
          <a:prstGeom prst="roundRect">
            <a:avLst>
              <a:gd name="adj" fmla="val 9186"/>
            </a:avLst>
          </a:prstGeom>
          <a:solidFill>
            <a:srgbClr val="FED7A8"/>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108000" rIns="108000" bIns="108000" rtlCol="0" anchor="ctr"/>
          <a:lstStyle/>
          <a:p>
            <a:r>
              <a:rPr lang="en-GB" dirty="0" err="1">
                <a:solidFill>
                  <a:schemeClr val="tx1"/>
                </a:solidFill>
              </a:rPr>
              <a:t>Rangoli</a:t>
            </a:r>
            <a:r>
              <a:rPr lang="en-GB" dirty="0">
                <a:solidFill>
                  <a:schemeClr val="tx1"/>
                </a:solidFill>
              </a:rPr>
              <a:t> artworks are sometimes made in the shape of flowers.</a:t>
            </a:r>
          </a:p>
        </p:txBody>
      </p:sp>
    </p:spTree>
    <p:extLst>
      <p:ext uri="{BB962C8B-B14F-4D97-AF65-F5344CB8AC3E}">
        <p14:creationId xmlns:p14="http://schemas.microsoft.com/office/powerpoint/2010/main" val="4126986445"/>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A1786ED3-4A83-4E52-97FB-5BB8F2F68775}" vid="{F1370A2B-D63B-458B-B1CD-13966C4251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442</TotalTime>
  <Words>238</Words>
  <Application>Microsoft Office PowerPoint</Application>
  <PresentationFormat>On-screen Show (4:3)</PresentationFormat>
  <Paragraphs>24</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Calibri</vt:lpstr>
      <vt:lpstr>Arial</vt:lpstr>
      <vt:lpstr>Twinkl</vt:lpstr>
      <vt:lpstr>Office Theme</vt:lpstr>
      <vt:lpstr>PowerPoint Presentation</vt:lpstr>
      <vt:lpstr>What Is Rangoli?</vt:lpstr>
      <vt:lpstr>Celebrating with Rangoli</vt:lpstr>
      <vt:lpstr>Celebrating with Rangoli</vt:lpstr>
      <vt:lpstr>How Are Rangoli Designs Made?</vt:lpstr>
      <vt:lpstr>How Are Rangoli Designs Made?</vt:lpstr>
      <vt:lpstr>Flower Designs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Twinkl Twinkl</dc:creator>
  <cp:lastModifiedBy>shelleyisgreat@yahoo.co.uk</cp:lastModifiedBy>
  <cp:revision>32</cp:revision>
  <dcterms:created xsi:type="dcterms:W3CDTF">2019-08-07T16:15:32Z</dcterms:created>
  <dcterms:modified xsi:type="dcterms:W3CDTF">2020-06-17T12:23:59Z</dcterms:modified>
</cp:coreProperties>
</file>