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71" r:id="rId4"/>
    <p:sldId id="272" r:id="rId5"/>
    <p:sldId id="273" r:id="rId6"/>
    <p:sldId id="278" r:id="rId7"/>
    <p:sldId id="279" r:id="rId8"/>
    <p:sldId id="280" r:id="rId9"/>
    <p:sldId id="281" r:id="rId10"/>
    <p:sldId id="282" r:id="rId11"/>
    <p:sldId id="274" r:id="rId12"/>
    <p:sldId id="275" r:id="rId13"/>
    <p:sldId id="276" r:id="rId14"/>
    <p:sldId id="277" r:id="rId15"/>
    <p:sldId id="270" r:id="rId16"/>
    <p:sldId id="267" r:id="rId17"/>
  </p:sldIdLst>
  <p:sldSz cx="9144000" cy="6858000" type="screen4x3"/>
  <p:notesSz cx="6858000" cy="9144000"/>
  <p:embeddedFontLst>
    <p:embeddedFont>
      <p:font typeface="BPreplay" panose="020005030000000200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Sassoon Infant Rg" panose="02000503030000020003" charset="0"/>
      <p:regular r:id="rId28"/>
      <p:bold r:id="rId29"/>
    </p:embeddedFont>
    <p:embeddedFont>
      <p:font typeface="Twinkl"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3F40"/>
    <a:srgbClr val="80C1EB"/>
    <a:srgbClr val="ACDDFC"/>
    <a:srgbClr val="21A6F9"/>
    <a:srgbClr val="1C1C1C"/>
    <a:srgbClr val="2898A8"/>
    <a:srgbClr val="FEFBDA"/>
    <a:srgbClr val="FFFFE1"/>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showGuides="1">
      <p:cViewPr varScale="1">
        <p:scale>
          <a:sx n="72" d="100"/>
          <a:sy n="72" d="100"/>
        </p:scale>
        <p:origin x="1224" y="66"/>
      </p:cViewPr>
      <p:guideLst>
        <p:guide orient="horz" pos="2183"/>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Twinkl"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latin typeface="Twinkl" pitchFamily="2" charset="0"/>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latin typeface="Twinkl" pitchFamily="2" charset="0"/>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latin typeface="Twinkl" pitchFamily="2" charset="0"/>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latin typeface="Twinkl" pitchFamily="2" charset="0"/>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latin typeface="Twinkl" pitchFamily="2" charset="0"/>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latin typeface="Twinkl" pitchFamily="2" charset="0"/>
            </a:endParaRPr>
          </a:p>
        </p:txBody>
      </p:sp>
    </p:spTree>
    <p:extLst>
      <p:ext uri="{BB962C8B-B14F-4D97-AF65-F5344CB8AC3E}">
        <p14:creationId xmlns:p14="http://schemas.microsoft.com/office/powerpoint/2010/main" val="285688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2" charset="0"/>
              </a:rPr>
              <a:t>Statement 1 Lorem ipsum </a:t>
            </a:r>
            <a:r>
              <a:rPr lang="en-GB" dirty="0" err="1">
                <a:latin typeface="Twinkl" pitchFamily="2" charset="0"/>
              </a:rPr>
              <a:t>dolor</a:t>
            </a:r>
            <a:r>
              <a:rPr lang="en-GB" dirty="0">
                <a:latin typeface="Twinkl" pitchFamily="2" charset="0"/>
              </a:rPr>
              <a:t> sit </a:t>
            </a:r>
            <a:r>
              <a:rPr lang="en-GB" dirty="0" err="1">
                <a:latin typeface="Twinkl" pitchFamily="2" charset="0"/>
              </a:rPr>
              <a:t>amet</a:t>
            </a:r>
            <a:r>
              <a:rPr lang="en-GB" dirty="0">
                <a:latin typeface="Twinkl" pitchFamily="2" charset="0"/>
              </a:rPr>
              <a:t>, </a:t>
            </a:r>
            <a:r>
              <a:rPr lang="en-GB" dirty="0" err="1">
                <a:latin typeface="Twinkl" pitchFamily="2" charset="0"/>
              </a:rPr>
              <a:t>consectetur</a:t>
            </a:r>
            <a:r>
              <a:rPr lang="en-GB" dirty="0">
                <a:latin typeface="Twinkl" pitchFamily="2" charset="0"/>
              </a:rPr>
              <a:t> </a:t>
            </a:r>
            <a:r>
              <a:rPr lang="en-GB" dirty="0" err="1">
                <a:latin typeface="Twinkl" pitchFamily="2" charset="0"/>
              </a:rPr>
              <a:t>adipiscing</a:t>
            </a:r>
            <a:r>
              <a:rPr lang="en-GB" dirty="0">
                <a:latin typeface="Twinkl" pitchFamily="2" charset="0"/>
              </a:rPr>
              <a:t> </a:t>
            </a:r>
            <a:r>
              <a:rPr lang="en-GB" dirty="0" err="1">
                <a:latin typeface="Twinkl" pitchFamily="2" charset="0"/>
              </a:rPr>
              <a:t>elit</a:t>
            </a:r>
            <a:r>
              <a:rPr lang="en-GB" dirty="0">
                <a:latin typeface="Twinkl" pitchFamily="2" charset="0"/>
              </a:rPr>
              <a:t>.</a:t>
            </a:r>
          </a:p>
          <a:p>
            <a:r>
              <a:rPr lang="en-GB" dirty="0">
                <a:latin typeface="Twinkl" pitchFamily="2" charset="0"/>
              </a:rPr>
              <a:t>Statement 2</a:t>
            </a:r>
          </a:p>
          <a:p>
            <a:pPr lvl="1"/>
            <a:r>
              <a:rPr lang="en-GB" dirty="0">
                <a:latin typeface="Twinkl" pitchFamily="2"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tIns="0" bIns="144000"/>
          <a:lstStyle>
            <a:lvl1pPr marL="0" indent="0">
              <a:lnSpc>
                <a:spcPct val="100000"/>
              </a:lnSpc>
              <a:buNone/>
              <a:defRPr sz="1800">
                <a:latin typeface="Twinkl"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lIns="252000" tIns="0" bIns="0">
            <a:noAutofit/>
          </a:bodyPr>
          <a:lstStyle/>
          <a:p>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dirty="0">
              <a:solidFill>
                <a:srgbClr val="FFFFFF"/>
              </a:solidFill>
              <a:latin typeface="Twinkl" pitchFamily="2" charset="0"/>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latin typeface="Twinkl" pitchFamily="2" charset="0"/>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latin typeface="Twinkl" pitchFamily="2" charset="0"/>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latin typeface="Twinkl" pitchFamily="2" charset="0"/>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latin typeface="Twinkl" pitchFamily="2" charset="0"/>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Twinkl"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or illustrations here.</a:t>
            </a:r>
          </a:p>
        </p:txBody>
      </p:sp>
    </p:spTree>
    <p:extLst>
      <p:ext uri="{BB962C8B-B14F-4D97-AF65-F5344CB8AC3E}">
        <p14:creationId xmlns:p14="http://schemas.microsoft.com/office/powerpoint/2010/main" val="26875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Tree>
    <p:extLst>
      <p:ext uri="{BB962C8B-B14F-4D97-AF65-F5344CB8AC3E}">
        <p14:creationId xmlns:p14="http://schemas.microsoft.com/office/powerpoint/2010/main" val="80618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Tree>
    <p:extLst>
      <p:ext uri="{BB962C8B-B14F-4D97-AF65-F5344CB8AC3E}">
        <p14:creationId xmlns:p14="http://schemas.microsoft.com/office/powerpoint/2010/main" val="389856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Tree>
    <p:extLst>
      <p:ext uri="{BB962C8B-B14F-4D97-AF65-F5344CB8AC3E}">
        <p14:creationId xmlns:p14="http://schemas.microsoft.com/office/powerpoint/2010/main" val="49762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a:t>
            </a:r>
            <a:r>
              <a:rPr lang="en-GB" baseline="0" dirty="0">
                <a:solidFill>
                  <a:schemeClr val="tx1"/>
                </a:solidFill>
                <a:latin typeface="Twinkl" pitchFamily="2" charset="0"/>
              </a:rPr>
              <a:t> text or illustrations here.</a:t>
            </a:r>
            <a:endParaRPr lang="en-GB" dirty="0">
              <a:solidFill>
                <a:schemeClr val="tx1"/>
              </a:solidFill>
              <a:latin typeface="Twinkl" pitchFamily="2" charset="0"/>
            </a:endParaRPr>
          </a:p>
        </p:txBody>
      </p:sp>
    </p:spTree>
    <p:extLst>
      <p:ext uri="{BB962C8B-B14F-4D97-AF65-F5344CB8AC3E}">
        <p14:creationId xmlns:p14="http://schemas.microsoft.com/office/powerpoint/2010/main" val="161348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Twinkl"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Twinkl" pitchFamily="2" charset="0"/>
              </a:rPr>
              <a:t>Insert text or illustrations</a:t>
            </a:r>
            <a:r>
              <a:rPr lang="en-GB" baseline="0" dirty="0">
                <a:solidFill>
                  <a:schemeClr val="tx1"/>
                </a:solidFill>
                <a:latin typeface="Twinkl" pitchFamily="2" charset="0"/>
              </a:rPr>
              <a:t> here.</a:t>
            </a:r>
            <a:endParaRPr lang="en-GB" dirty="0">
              <a:solidFill>
                <a:schemeClr val="tx1"/>
              </a:solidFill>
              <a:latin typeface="Twinkl" pitchFamily="2" charset="0"/>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Twinkl"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240360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Insert text or illustrations here.</a:t>
            </a: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Insert text or illustrations here.</a:t>
            </a: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winkl" pitchFamily="2" charset="0"/>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Twinkl"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41114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Lst>
  <p:txStyles>
    <p:titleStyle>
      <a:lvl1pPr algn="l" defTabSz="914400" rtl="0" eaLnBrk="1" latinLnBrk="0" hangingPunct="1">
        <a:lnSpc>
          <a:spcPct val="90000"/>
        </a:lnSpc>
        <a:spcBef>
          <a:spcPct val="0"/>
        </a:spcBef>
        <a:buNone/>
        <a:defRPr sz="4000" kern="1200">
          <a:solidFill>
            <a:srgbClr val="1C1C1C"/>
          </a:solidFill>
          <a:latin typeface="Twinkl"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2"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2"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Olympic Events</a:t>
            </a:r>
          </a:p>
        </p:txBody>
      </p:sp>
      <p:sp>
        <p:nvSpPr>
          <p:cNvPr id="6" name="TextBox 5"/>
          <p:cNvSpPr txBox="1"/>
          <p:nvPr/>
        </p:nvSpPr>
        <p:spPr>
          <a:xfrm>
            <a:off x="2799722" y="6594508"/>
            <a:ext cx="3544560" cy="184666"/>
          </a:xfrm>
          <a:prstGeom prst="rect">
            <a:avLst/>
          </a:prstGeom>
          <a:noFill/>
        </p:spPr>
        <p:txBody>
          <a:bodyPr wrap="none" rtlCol="0">
            <a:spAutoFit/>
          </a:bodyPr>
          <a:lstStyle/>
          <a:p>
            <a:pPr algn="ctr"/>
            <a:r>
              <a:rPr lang="en-GB" sz="600" dirty="0">
                <a:solidFill>
                  <a:schemeClr val="bg1">
                    <a:lumMod val="85000"/>
                  </a:schemeClr>
                </a:solidFill>
                <a:latin typeface="BPreplay" panose="02000503000000020004" pitchFamily="50" charset="0"/>
              </a:rPr>
              <a:t>Photo courtesy of </a:t>
            </a:r>
            <a:r>
              <a:rPr lang="en-GB" sz="600" dirty="0" err="1">
                <a:solidFill>
                  <a:schemeClr val="bg1">
                    <a:lumMod val="85000"/>
                  </a:schemeClr>
                </a:solidFill>
                <a:latin typeface="BPreplay" panose="02000503000000020004" pitchFamily="50" charset="0"/>
              </a:rPr>
              <a:t>GovBa</a:t>
            </a:r>
            <a:r>
              <a:rPr lang="en-GB" sz="600" dirty="0">
                <a:solidFill>
                  <a:schemeClr val="bg1">
                    <a:lumMod val="85000"/>
                  </a:schemeClr>
                </a:solidFill>
                <a:latin typeface="BPreplay" panose="02000503000000020004" pitchFamily="50" charset="0"/>
              </a:rPr>
              <a:t> (@flickr.com) - granted under creative commons licence - attribution</a:t>
            </a:r>
          </a:p>
        </p:txBody>
      </p:sp>
      <p:sp>
        <p:nvSpPr>
          <p:cNvPr id="7" name="TextBox 6"/>
          <p:cNvSpPr txBox="1"/>
          <p:nvPr/>
        </p:nvSpPr>
        <p:spPr>
          <a:xfrm>
            <a:off x="3327109" y="5524500"/>
            <a:ext cx="2489784" cy="646331"/>
          </a:xfrm>
          <a:prstGeom prst="rect">
            <a:avLst/>
          </a:prstGeom>
          <a:noFill/>
        </p:spPr>
        <p:txBody>
          <a:bodyPr wrap="none" rtlCol="0">
            <a:spAutoFit/>
          </a:bodyPr>
          <a:lstStyle/>
          <a:p>
            <a:pPr algn="ctr"/>
            <a:r>
              <a:rPr lang="en-GB" sz="3600" dirty="0">
                <a:solidFill>
                  <a:schemeClr val="bg1"/>
                </a:solidFill>
                <a:latin typeface="Twinkl" pitchFamily="2" charset="0"/>
              </a:rPr>
              <a:t>gymnastics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5857" y="1514475"/>
            <a:ext cx="6872287" cy="4581525"/>
          </a:xfrm>
        </p:spPr>
      </p:pic>
      <p:sp>
        <p:nvSpPr>
          <p:cNvPr id="8" name="TextBox 7"/>
          <p:cNvSpPr txBox="1"/>
          <p:nvPr/>
        </p:nvSpPr>
        <p:spPr>
          <a:xfrm>
            <a:off x="6938621" y="5449669"/>
            <a:ext cx="1090363" cy="646331"/>
          </a:xfrm>
          <a:prstGeom prst="rect">
            <a:avLst/>
          </a:prstGeom>
          <a:noFill/>
        </p:spPr>
        <p:txBody>
          <a:bodyPr wrap="none" rtlCol="0">
            <a:spAutoFit/>
          </a:bodyPr>
          <a:lstStyle/>
          <a:p>
            <a:pPr algn="ctr"/>
            <a:r>
              <a:rPr lang="en-GB" sz="3600" b="1" dirty="0">
                <a:latin typeface="Twinkl" pitchFamily="2" charset="0"/>
              </a:rPr>
              <a:t>judo</a:t>
            </a:r>
          </a:p>
        </p:txBody>
      </p:sp>
    </p:spTree>
    <p:extLst>
      <p:ext uri="{BB962C8B-B14F-4D97-AF65-F5344CB8AC3E}">
        <p14:creationId xmlns:p14="http://schemas.microsoft.com/office/powerpoint/2010/main" val="186450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Olympic Medals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1283"/>
          <a:stretch/>
        </p:blipFill>
        <p:spPr>
          <a:xfrm>
            <a:off x="1562891" y="1727199"/>
            <a:ext cx="2270571" cy="38353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942" y="1777998"/>
            <a:ext cx="2270570" cy="432316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0303"/>
          <a:stretch/>
        </p:blipFill>
        <p:spPr>
          <a:xfrm>
            <a:off x="5352874" y="1684867"/>
            <a:ext cx="2270570" cy="3877732"/>
          </a:xfrm>
          <a:prstGeom prst="rect">
            <a:avLst/>
          </a:prstGeom>
        </p:spPr>
      </p:pic>
      <p:sp>
        <p:nvSpPr>
          <p:cNvPr id="5" name="Content Placeholder 2"/>
          <p:cNvSpPr txBox="1">
            <a:spLocks/>
          </p:cNvSpPr>
          <p:nvPr/>
        </p:nvSpPr>
        <p:spPr>
          <a:xfrm>
            <a:off x="630235" y="1473202"/>
            <a:ext cx="7874000" cy="1058332"/>
          </a:xfrm>
          <a:prstGeom prst="roundRect">
            <a:avLst>
              <a:gd name="adj" fmla="val 1874"/>
            </a:avLst>
          </a:prstGeom>
          <a:solidFill>
            <a:schemeClr val="accent5">
              <a:lumMod val="60000"/>
              <a:lumOff val="40000"/>
            </a:schemeClr>
          </a:solidFill>
          <a:ln w="25400">
            <a:noFill/>
          </a:ln>
        </p:spPr>
        <p:txBody>
          <a:bodyPr vert="horz" lIns="252000" tIns="144000" rIns="252000" bIns="14400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algn="just"/>
            <a:r>
              <a:rPr lang="en-GB" dirty="0">
                <a:latin typeface="Twinkl" pitchFamily="2" charset="0"/>
              </a:rPr>
              <a:t>Olympic medals are awarded to athletes who come 1st, 2nd or 3rd in their event. Gold is awarded to the winner who came 1st, silver is awarded to 2nd place and bronze to 3rd place.</a:t>
            </a:r>
          </a:p>
        </p:txBody>
      </p:sp>
    </p:spTree>
    <p:extLst>
      <p:ext uri="{BB962C8B-B14F-4D97-AF65-F5344CB8AC3E}">
        <p14:creationId xmlns:p14="http://schemas.microsoft.com/office/powerpoint/2010/main" val="372452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Olympic Torch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38" y="1270000"/>
            <a:ext cx="1647200" cy="4927600"/>
          </a:xfrm>
          <a:prstGeom prst="rect">
            <a:avLst/>
          </a:prstGeom>
        </p:spPr>
      </p:pic>
      <p:sp>
        <p:nvSpPr>
          <p:cNvPr id="5" name="Content Placeholder 2"/>
          <p:cNvSpPr txBox="1">
            <a:spLocks/>
          </p:cNvSpPr>
          <p:nvPr/>
        </p:nvSpPr>
        <p:spPr>
          <a:xfrm>
            <a:off x="3153301" y="3039533"/>
            <a:ext cx="4839232" cy="2941639"/>
          </a:xfrm>
          <a:prstGeom prst="roundRect">
            <a:avLst>
              <a:gd name="adj" fmla="val 1874"/>
            </a:avLst>
          </a:prstGeom>
          <a:solidFill>
            <a:schemeClr val="accent5">
              <a:lumMod val="60000"/>
              <a:lumOff val="40000"/>
            </a:schemeClr>
          </a:solidFill>
          <a:ln w="25400">
            <a:noFill/>
          </a:ln>
        </p:spPr>
        <p:txBody>
          <a:bodyPr vert="horz" lIns="72000" tIns="144000" rIns="144000" bIns="14400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algn="just"/>
            <a:r>
              <a:rPr lang="en-GB" dirty="0">
                <a:latin typeface="Twinkl" pitchFamily="2" charset="0"/>
              </a:rPr>
              <a:t>A torch was lit outside of the Temple of Hera using flames created from rays from the Sun. Messengers took the torch around the country so that people knew about the games. </a:t>
            </a:r>
          </a:p>
          <a:p>
            <a:pPr marL="85725" algn="just"/>
            <a:r>
              <a:rPr lang="en-GB" dirty="0">
                <a:latin typeface="Twinkl" pitchFamily="2" charset="0"/>
              </a:rPr>
              <a:t>Today the torch is lit as it was during the ancient Olympic Games. The flame travels around Greece and then to the country where the games will be taking place. </a:t>
            </a:r>
          </a:p>
        </p:txBody>
      </p:sp>
    </p:spTree>
    <p:extLst>
      <p:ext uri="{BB962C8B-B14F-4D97-AF65-F5344CB8AC3E}">
        <p14:creationId xmlns:p14="http://schemas.microsoft.com/office/powerpoint/2010/main" val="290226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Olympic Rings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668" y="1878834"/>
            <a:ext cx="5370664" cy="2567178"/>
          </a:xfrm>
          <a:prstGeom prst="rect">
            <a:avLst/>
          </a:prstGeom>
        </p:spPr>
      </p:pic>
      <p:sp>
        <p:nvSpPr>
          <p:cNvPr id="5" name="Content Placeholder 2"/>
          <p:cNvSpPr txBox="1">
            <a:spLocks/>
          </p:cNvSpPr>
          <p:nvPr/>
        </p:nvSpPr>
        <p:spPr>
          <a:xfrm>
            <a:off x="660400" y="4885267"/>
            <a:ext cx="7831667" cy="1290639"/>
          </a:xfrm>
          <a:prstGeom prst="roundRect">
            <a:avLst>
              <a:gd name="adj" fmla="val 1874"/>
            </a:avLst>
          </a:prstGeom>
          <a:solidFill>
            <a:schemeClr val="accent5">
              <a:lumMod val="60000"/>
              <a:lumOff val="40000"/>
            </a:schemeClr>
          </a:solidFill>
          <a:ln w="25400">
            <a:noFill/>
          </a:ln>
        </p:spPr>
        <p:txBody>
          <a:bodyPr vert="horz" lIns="72000" tIns="144000" rIns="144000" bIns="14400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algn="just"/>
            <a:r>
              <a:rPr lang="en-GB" dirty="0">
                <a:latin typeface="Twinkl" pitchFamily="2" charset="0"/>
              </a:rPr>
              <a:t>The symbol of the modern Olympic Games is five interlocking rings. The five rings are blue, yellow, black, green and red. The five rings represent the five continents, or parts of the world which took part in the first modern Olympic Games. </a:t>
            </a:r>
          </a:p>
        </p:txBody>
      </p:sp>
    </p:spTree>
    <p:extLst>
      <p:ext uri="{BB962C8B-B14F-4D97-AF65-F5344CB8AC3E}">
        <p14:creationId xmlns:p14="http://schemas.microsoft.com/office/powerpoint/2010/main" val="283821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The Paralympic Games take place after the Olympic Games. Sportsmen and women who have a disability meet up and compete.</a:t>
            </a:r>
          </a:p>
        </p:txBody>
      </p:sp>
      <p:sp>
        <p:nvSpPr>
          <p:cNvPr id="2" name="Title 1"/>
          <p:cNvSpPr>
            <a:spLocks noGrp="1"/>
          </p:cNvSpPr>
          <p:nvPr>
            <p:ph type="title"/>
          </p:nvPr>
        </p:nvSpPr>
        <p:spPr/>
        <p:txBody>
          <a:bodyPr/>
          <a:lstStyle/>
          <a:p>
            <a:r>
              <a:rPr lang="en-GB" b="1" dirty="0"/>
              <a:t>Paralympic Games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945" r="4833"/>
          <a:stretch/>
        </p:blipFill>
        <p:spPr>
          <a:xfrm>
            <a:off x="733425" y="2371725"/>
            <a:ext cx="4914900" cy="3741639"/>
          </a:xfrm>
          <a:prstGeom prst="roundRect">
            <a:avLst>
              <a:gd name="adj" fmla="val 2920"/>
            </a:avLst>
          </a:prstGeom>
        </p:spPr>
      </p:pic>
      <p:sp>
        <p:nvSpPr>
          <p:cNvPr id="5" name="TextBox 4"/>
          <p:cNvSpPr txBox="1"/>
          <p:nvPr/>
        </p:nvSpPr>
        <p:spPr>
          <a:xfrm>
            <a:off x="2478321" y="6594508"/>
            <a:ext cx="4187365" cy="184666"/>
          </a:xfrm>
          <a:prstGeom prst="rect">
            <a:avLst/>
          </a:prstGeom>
          <a:noFill/>
        </p:spPr>
        <p:txBody>
          <a:bodyPr wrap="none" rtlCol="0">
            <a:spAutoFit/>
          </a:bodyPr>
          <a:lstStyle/>
          <a:p>
            <a:pPr algn="ctr"/>
            <a:r>
              <a:rPr lang="en-GB" sz="600" dirty="0">
                <a:solidFill>
                  <a:schemeClr val="bg1">
                    <a:lumMod val="85000"/>
                  </a:schemeClr>
                </a:solidFill>
                <a:latin typeface="BPreplay" panose="02000503000000020004" pitchFamily="50" charset="0"/>
              </a:rPr>
              <a:t>Photos courtesy of Nick J Webb </a:t>
            </a:r>
            <a:r>
              <a:rPr lang="en-GB" sz="600" dirty="0" err="1">
                <a:solidFill>
                  <a:schemeClr val="bg1">
                    <a:lumMod val="85000"/>
                  </a:schemeClr>
                </a:solidFill>
                <a:latin typeface="BPreplay" panose="02000503000000020004" pitchFamily="50" charset="0"/>
              </a:rPr>
              <a:t>familymwr</a:t>
            </a:r>
            <a:r>
              <a:rPr lang="en-GB" sz="600" dirty="0">
                <a:solidFill>
                  <a:schemeClr val="bg1">
                    <a:lumMod val="85000"/>
                  </a:schemeClr>
                </a:solidFill>
                <a:latin typeface="BPreplay" panose="02000503000000020004" pitchFamily="50" charset="0"/>
              </a:rPr>
              <a:t> (@flickr.com) - granted under creative commons licence - attribution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464"/>
          <a:stretch/>
        </p:blipFill>
        <p:spPr>
          <a:xfrm>
            <a:off x="6012363" y="2343150"/>
            <a:ext cx="2300871" cy="3770214"/>
          </a:xfrm>
          <a:prstGeom prst="roundRect">
            <a:avLst>
              <a:gd name="adj" fmla="val 2178"/>
            </a:avLst>
          </a:prstGeom>
        </p:spPr>
      </p:pic>
    </p:spTree>
    <p:extLst>
      <p:ext uri="{BB962C8B-B14F-4D97-AF65-F5344CB8AC3E}">
        <p14:creationId xmlns:p14="http://schemas.microsoft.com/office/powerpoint/2010/main" val="1155829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2020 Olympic Games</a:t>
            </a:r>
          </a:p>
        </p:txBody>
      </p:sp>
      <p:sp>
        <p:nvSpPr>
          <p:cNvPr id="11" name="Content Placeholder 2"/>
          <p:cNvSpPr txBox="1">
            <a:spLocks/>
          </p:cNvSpPr>
          <p:nvPr/>
        </p:nvSpPr>
        <p:spPr>
          <a:xfrm>
            <a:off x="632618" y="1473202"/>
            <a:ext cx="7878765" cy="1811866"/>
          </a:xfrm>
          <a:prstGeom prst="roundRect">
            <a:avLst>
              <a:gd name="adj" fmla="val 1874"/>
            </a:avLst>
          </a:prstGeom>
          <a:solidFill>
            <a:schemeClr val="accent5">
              <a:lumMod val="60000"/>
              <a:lumOff val="40000"/>
            </a:schemeClr>
          </a:solidFill>
          <a:ln w="25400">
            <a:noFill/>
          </a:ln>
        </p:spPr>
        <p:txBody>
          <a:bodyPr vert="horz" lIns="72000" tIns="144000" rIns="144000" bIns="14400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2" charset="0"/>
              </a:rPr>
              <a:t>Each Olympic Games takes place in a different city across the world.</a:t>
            </a:r>
          </a:p>
          <a:p>
            <a:pPr marL="285750" indent="-285750">
              <a:buFont typeface="Arial" panose="020B0604020202020204" pitchFamily="34" charset="0"/>
              <a:buChar char="•"/>
            </a:pPr>
            <a:r>
              <a:rPr lang="en-GB" dirty="0">
                <a:latin typeface="Twinkl" pitchFamily="2" charset="0"/>
              </a:rPr>
              <a:t>In 2012, London, UK was the host city.</a:t>
            </a:r>
          </a:p>
          <a:p>
            <a:pPr marL="285750" indent="-285750">
              <a:buFont typeface="Arial" panose="020B0604020202020204" pitchFamily="34" charset="0"/>
              <a:buChar char="•"/>
            </a:pPr>
            <a:r>
              <a:rPr lang="en-GB" dirty="0">
                <a:latin typeface="Twinkl" pitchFamily="2" charset="0"/>
              </a:rPr>
              <a:t>In 2016, the Olympics were held in Rio de Janeiro, Brazil.</a:t>
            </a:r>
          </a:p>
          <a:p>
            <a:pPr marL="285750" indent="-285750">
              <a:buFont typeface="Arial" panose="020B0604020202020204" pitchFamily="34" charset="0"/>
              <a:buChar char="•"/>
            </a:pPr>
            <a:r>
              <a:rPr lang="en-GB" dirty="0">
                <a:latin typeface="Twinkl" pitchFamily="2" charset="0"/>
              </a:rPr>
              <a:t>The next Olympics are being held in 2020 in Tokyo, Japan.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580"/>
          <a:stretch/>
        </p:blipFill>
        <p:spPr>
          <a:xfrm>
            <a:off x="630154" y="3524251"/>
            <a:ext cx="3883123" cy="2613023"/>
          </a:xfrm>
          <a:prstGeom prst="roundRect">
            <a:avLst>
              <a:gd name="adj" fmla="val 4036"/>
            </a:avLst>
          </a:prstGeom>
        </p:spPr>
      </p:pic>
      <p:sp>
        <p:nvSpPr>
          <p:cNvPr id="7" name="TextBox 6"/>
          <p:cNvSpPr txBox="1"/>
          <p:nvPr/>
        </p:nvSpPr>
        <p:spPr>
          <a:xfrm>
            <a:off x="2190582" y="6594508"/>
            <a:ext cx="4762843" cy="184666"/>
          </a:xfrm>
          <a:prstGeom prst="rect">
            <a:avLst/>
          </a:prstGeom>
          <a:noFill/>
        </p:spPr>
        <p:txBody>
          <a:bodyPr wrap="none" rtlCol="0">
            <a:spAutoFit/>
          </a:bodyPr>
          <a:lstStyle/>
          <a:p>
            <a:pPr algn="ctr"/>
            <a:r>
              <a:rPr lang="en-GB" sz="600" dirty="0">
                <a:solidFill>
                  <a:schemeClr val="bg1">
                    <a:lumMod val="85000"/>
                  </a:schemeClr>
                </a:solidFill>
                <a:latin typeface="BPreplay" panose="02000503000000020004" pitchFamily="50" charset="0"/>
              </a:rPr>
              <a:t>Photos courtesy of Alexander </a:t>
            </a:r>
            <a:r>
              <a:rPr lang="en-GB" sz="600" dirty="0" err="1">
                <a:solidFill>
                  <a:schemeClr val="bg1">
                    <a:lumMod val="85000"/>
                  </a:schemeClr>
                </a:solidFill>
                <a:latin typeface="BPreplay" panose="02000503000000020004" pitchFamily="50" charset="0"/>
              </a:rPr>
              <a:t>Kachkaev</a:t>
            </a:r>
            <a:r>
              <a:rPr lang="en-GB" sz="600" dirty="0">
                <a:solidFill>
                  <a:schemeClr val="bg1">
                    <a:lumMod val="85000"/>
                  </a:schemeClr>
                </a:solidFill>
                <a:latin typeface="BPreplay" panose="02000503000000020004" pitchFamily="50" charset="0"/>
              </a:rPr>
              <a:t> and </a:t>
            </a:r>
            <a:r>
              <a:rPr lang="en-GB" sz="600" dirty="0" err="1">
                <a:solidFill>
                  <a:schemeClr val="bg1">
                    <a:lumMod val="85000"/>
                  </a:schemeClr>
                </a:solidFill>
                <a:latin typeface="BPreplay" panose="02000503000000020004" pitchFamily="50" charset="0"/>
              </a:rPr>
              <a:t>papparazzi</a:t>
            </a:r>
            <a:r>
              <a:rPr lang="en-GB" sz="600" dirty="0">
                <a:solidFill>
                  <a:schemeClr val="bg1">
                    <a:lumMod val="85000"/>
                  </a:schemeClr>
                </a:solidFill>
                <a:latin typeface="BPreplay" panose="02000503000000020004" pitchFamily="50" charset="0"/>
              </a:rPr>
              <a:t>.....  (@flickr.com) - granted under creative commons licence - attribution</a:t>
            </a:r>
          </a:p>
        </p:txBody>
      </p:sp>
      <p:sp>
        <p:nvSpPr>
          <p:cNvPr id="10" name="TextBox 9"/>
          <p:cNvSpPr txBox="1"/>
          <p:nvPr/>
        </p:nvSpPr>
        <p:spPr>
          <a:xfrm>
            <a:off x="637559" y="3524251"/>
            <a:ext cx="1710725" cy="646331"/>
          </a:xfrm>
          <a:prstGeom prst="rect">
            <a:avLst/>
          </a:prstGeom>
          <a:noFill/>
        </p:spPr>
        <p:txBody>
          <a:bodyPr wrap="none" rtlCol="0">
            <a:spAutoFit/>
          </a:bodyPr>
          <a:lstStyle/>
          <a:p>
            <a:r>
              <a:rPr lang="en-GB" sz="3600" b="1" dirty="0">
                <a:solidFill>
                  <a:schemeClr val="bg1"/>
                </a:solidFill>
                <a:latin typeface="Twinkl" pitchFamily="2" charset="0"/>
              </a:rPr>
              <a:t>London</a:t>
            </a:r>
          </a:p>
        </p:txBody>
      </p:sp>
      <p:pic>
        <p:nvPicPr>
          <p:cNvPr id="1026" name="Picture 2" descr="https://upload.wikimedia.org/wikipedia/commons/3/32/2016_Summer_Olympics_opening_ceremony_-_photo_news_agency_Tasnimnews_32.jpg"/>
          <p:cNvPicPr>
            <a:picLocks noChangeAspect="1" noChangeArrowheads="1"/>
          </p:cNvPicPr>
          <p:nvPr/>
        </p:nvPicPr>
        <p:blipFill rotWithShape="1">
          <a:blip r:embed="rId3">
            <a:extLst>
              <a:ext uri="{28A0092B-C50C-407E-A947-70E740481C1C}">
                <a14:useLocalDpi xmlns:a14="http://schemas.microsoft.com/office/drawing/2010/main" val="0"/>
              </a:ext>
            </a:extLst>
          </a:blip>
          <a:srcRect b="3579"/>
          <a:stretch/>
        </p:blipFill>
        <p:spPr bwMode="auto">
          <a:xfrm>
            <a:off x="4619098" y="3524251"/>
            <a:ext cx="3892285" cy="2613023"/>
          </a:xfrm>
          <a:prstGeom prst="roundRect">
            <a:avLst>
              <a:gd name="adj" fmla="val 4205"/>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19098" y="3524250"/>
            <a:ext cx="859531" cy="646331"/>
          </a:xfrm>
          <a:prstGeom prst="rect">
            <a:avLst/>
          </a:prstGeom>
          <a:noFill/>
        </p:spPr>
        <p:txBody>
          <a:bodyPr wrap="none" rtlCol="0">
            <a:spAutoFit/>
          </a:bodyPr>
          <a:lstStyle/>
          <a:p>
            <a:r>
              <a:rPr lang="en-GB" sz="3600" b="1" dirty="0">
                <a:solidFill>
                  <a:schemeClr val="bg1"/>
                </a:solidFill>
                <a:latin typeface="Twinkl" pitchFamily="2" charset="0"/>
              </a:rPr>
              <a:t>Rio</a:t>
            </a:r>
          </a:p>
        </p:txBody>
      </p:sp>
    </p:spTree>
    <p:extLst>
      <p:ext uri="{BB962C8B-B14F-4D97-AF65-F5344CB8AC3E}">
        <p14:creationId xmlns:p14="http://schemas.microsoft.com/office/powerpoint/2010/main" val="260726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725" algn="just"/>
            <a:r>
              <a:rPr lang="en-GB" dirty="0"/>
              <a:t>Over two thousand seven hundred years ago, the Olympics began as part of a religious festival in Olympia in ancient Greece.</a:t>
            </a:r>
          </a:p>
          <a:p>
            <a:endParaRPr lang="en-GB" dirty="0"/>
          </a:p>
        </p:txBody>
      </p:sp>
      <p:sp>
        <p:nvSpPr>
          <p:cNvPr id="2" name="Title 1"/>
          <p:cNvSpPr>
            <a:spLocks noGrp="1"/>
          </p:cNvSpPr>
          <p:nvPr>
            <p:ph type="title"/>
          </p:nvPr>
        </p:nvSpPr>
        <p:spPr/>
        <p:txBody>
          <a:bodyPr/>
          <a:lstStyle/>
          <a:p>
            <a:r>
              <a:rPr lang="en-GB" b="1" dirty="0"/>
              <a:t>When Did the Olympics Begin?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519" b="18759"/>
          <a:stretch/>
        </p:blipFill>
        <p:spPr>
          <a:xfrm>
            <a:off x="616570" y="2328333"/>
            <a:ext cx="7901330" cy="3894668"/>
          </a:xfrm>
          <a:prstGeom prst="roundRect">
            <a:avLst>
              <a:gd name="adj" fmla="val 2319"/>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5725" algn="just"/>
            <a:r>
              <a:rPr lang="en-GB" dirty="0"/>
              <a:t>The Greeks took part in the Olympic Games to celebrate the Greek gods, Zeus and Hera. Only men and boys were allowed to take part and in the events, which included wrestling, boxing, long jump, javelin, discus, and chariot racing. The games occurred every four years, until the Greek Empire was defeated and they were forgotten about.</a:t>
            </a:r>
          </a:p>
        </p:txBody>
      </p:sp>
      <p:sp>
        <p:nvSpPr>
          <p:cNvPr id="2" name="Title 1"/>
          <p:cNvSpPr>
            <a:spLocks noGrp="1"/>
          </p:cNvSpPr>
          <p:nvPr>
            <p:ph type="title"/>
          </p:nvPr>
        </p:nvSpPr>
        <p:spPr/>
        <p:txBody>
          <a:bodyPr/>
          <a:lstStyle/>
          <a:p>
            <a:r>
              <a:rPr lang="en-GB" b="1" dirty="0"/>
              <a:t>Ancient Greek Games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933" y="3352679"/>
            <a:ext cx="4241799" cy="27175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77" y="4072466"/>
            <a:ext cx="1160902" cy="18860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0087" y="4072466"/>
            <a:ext cx="1787657" cy="1818643"/>
          </a:xfrm>
          <a:prstGeom prst="rect">
            <a:avLst/>
          </a:prstGeom>
        </p:spPr>
      </p:pic>
    </p:spTree>
    <p:extLst>
      <p:ext uri="{BB962C8B-B14F-4D97-AF65-F5344CB8AC3E}">
        <p14:creationId xmlns:p14="http://schemas.microsoft.com/office/powerpoint/2010/main" val="123934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466" y="4933952"/>
            <a:ext cx="7874000" cy="1352019"/>
          </a:xfrm>
          <a:solidFill>
            <a:schemeClr val="accent5">
              <a:lumMod val="60000"/>
              <a:lumOff val="40000"/>
            </a:schemeClr>
          </a:solidFill>
        </p:spPr>
        <p:txBody>
          <a:bodyPr tIns="144000">
            <a:noAutofit/>
          </a:bodyPr>
          <a:lstStyle/>
          <a:p>
            <a:pPr marL="85725"/>
            <a:r>
              <a:rPr lang="en-GB" dirty="0"/>
              <a:t>In 1894, the games were resurrected and the International Olympic Committee was formed. </a:t>
            </a:r>
            <a:br>
              <a:rPr lang="en-GB" dirty="0"/>
            </a:br>
            <a:r>
              <a:rPr lang="en-GB" dirty="0"/>
              <a:t>The Olympic Games have taken place every four years since, with athletes from all over the world taking part in different events.</a:t>
            </a:r>
          </a:p>
        </p:txBody>
      </p:sp>
      <p:sp>
        <p:nvSpPr>
          <p:cNvPr id="2" name="Title 1"/>
          <p:cNvSpPr>
            <a:spLocks noGrp="1"/>
          </p:cNvSpPr>
          <p:nvPr>
            <p:ph type="title"/>
          </p:nvPr>
        </p:nvSpPr>
        <p:spPr/>
        <p:txBody>
          <a:bodyPr/>
          <a:lstStyle/>
          <a:p>
            <a:r>
              <a:rPr lang="en-GB" b="1"/>
              <a:t>Ancient Greek Games</a:t>
            </a:r>
            <a:endParaRPr lang="en-GB" b="1"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0282" b="20947"/>
          <a:stretch/>
        </p:blipFill>
        <p:spPr>
          <a:xfrm>
            <a:off x="643466" y="1323977"/>
            <a:ext cx="7874000" cy="3609975"/>
          </a:xfrm>
          <a:prstGeom prst="roundRect">
            <a:avLst>
              <a:gd name="adj" fmla="val 1062"/>
            </a:avLst>
          </a:prstGeom>
        </p:spPr>
      </p:pic>
      <p:sp>
        <p:nvSpPr>
          <p:cNvPr id="7" name="TextBox 6"/>
          <p:cNvSpPr txBox="1"/>
          <p:nvPr/>
        </p:nvSpPr>
        <p:spPr>
          <a:xfrm>
            <a:off x="2741212" y="6594508"/>
            <a:ext cx="3661580" cy="184666"/>
          </a:xfrm>
          <a:prstGeom prst="rect">
            <a:avLst/>
          </a:prstGeom>
          <a:noFill/>
        </p:spPr>
        <p:txBody>
          <a:bodyPr wrap="none" rtlCol="0">
            <a:spAutoFit/>
          </a:bodyPr>
          <a:lstStyle/>
          <a:p>
            <a:pPr algn="ctr"/>
            <a:r>
              <a:rPr lang="en-GB" sz="600" dirty="0">
                <a:solidFill>
                  <a:schemeClr val="bg1">
                    <a:lumMod val="85000"/>
                  </a:schemeClr>
                </a:solidFill>
                <a:latin typeface="BPreplay" panose="02000503000000020004" pitchFamily="50" charset="0"/>
              </a:rPr>
              <a:t>Photo courtesy of loicwood  (@flickr.com) - granted under creative commons licence - attribution</a:t>
            </a:r>
          </a:p>
        </p:txBody>
      </p:sp>
    </p:spTree>
    <p:extLst>
      <p:ext uri="{BB962C8B-B14F-4D97-AF65-F5344CB8AC3E}">
        <p14:creationId xmlns:p14="http://schemas.microsoft.com/office/powerpoint/2010/main" val="312856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Olympic Events</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2934" y="1473201"/>
            <a:ext cx="5228601" cy="4541211"/>
          </a:xfrm>
        </p:spPr>
      </p:pic>
      <p:sp>
        <p:nvSpPr>
          <p:cNvPr id="5" name="TextBox 4"/>
          <p:cNvSpPr txBox="1"/>
          <p:nvPr/>
        </p:nvSpPr>
        <p:spPr>
          <a:xfrm>
            <a:off x="2649841" y="6594508"/>
            <a:ext cx="3844322" cy="184666"/>
          </a:xfrm>
          <a:prstGeom prst="rect">
            <a:avLst/>
          </a:prstGeom>
          <a:noFill/>
        </p:spPr>
        <p:txBody>
          <a:bodyPr wrap="none" rtlCol="0">
            <a:spAutoFit/>
          </a:bodyPr>
          <a:lstStyle/>
          <a:p>
            <a:pPr algn="ctr"/>
            <a:r>
              <a:rPr lang="en-GB" sz="600" dirty="0">
                <a:solidFill>
                  <a:schemeClr val="bg1">
                    <a:lumMod val="85000"/>
                  </a:schemeClr>
                </a:solidFill>
                <a:latin typeface="BPreplay" panose="02000503000000020004" pitchFamily="50" charset="0"/>
              </a:rPr>
              <a:t>Photo courtesy of Philo </a:t>
            </a:r>
            <a:r>
              <a:rPr lang="en-GB" sz="600" dirty="0" err="1">
                <a:solidFill>
                  <a:schemeClr val="bg1">
                    <a:lumMod val="85000"/>
                  </a:schemeClr>
                </a:solidFill>
                <a:latin typeface="BPreplay" panose="02000503000000020004" pitchFamily="50" charset="0"/>
              </a:rPr>
              <a:t>Nordlund</a:t>
            </a:r>
            <a:r>
              <a:rPr lang="en-GB" sz="600" dirty="0">
                <a:solidFill>
                  <a:schemeClr val="bg1">
                    <a:lumMod val="85000"/>
                  </a:schemeClr>
                </a:solidFill>
                <a:latin typeface="BPreplay" panose="02000503000000020004" pitchFamily="50" charset="0"/>
              </a:rPr>
              <a:t> (@flickr.com) - granted under creative commons licence - attribution</a:t>
            </a:r>
          </a:p>
        </p:txBody>
      </p:sp>
      <p:sp>
        <p:nvSpPr>
          <p:cNvPr id="7" name="TextBox 6"/>
          <p:cNvSpPr txBox="1"/>
          <p:nvPr/>
        </p:nvSpPr>
        <p:spPr>
          <a:xfrm>
            <a:off x="1952934" y="1473201"/>
            <a:ext cx="2273379" cy="646331"/>
          </a:xfrm>
          <a:prstGeom prst="rect">
            <a:avLst/>
          </a:prstGeom>
          <a:noFill/>
        </p:spPr>
        <p:txBody>
          <a:bodyPr wrap="none" rtlCol="0">
            <a:spAutoFit/>
          </a:bodyPr>
          <a:lstStyle/>
          <a:p>
            <a:r>
              <a:rPr lang="en-GB" sz="3600" b="1" dirty="0">
                <a:latin typeface="Twinkl" pitchFamily="2" charset="0"/>
              </a:rPr>
              <a:t>long jump</a:t>
            </a:r>
          </a:p>
        </p:txBody>
      </p:sp>
    </p:spTree>
    <p:extLst>
      <p:ext uri="{BB962C8B-B14F-4D97-AF65-F5344CB8AC3E}">
        <p14:creationId xmlns:p14="http://schemas.microsoft.com/office/powerpoint/2010/main" val="26962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Olympic Events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1124" y="1473201"/>
            <a:ext cx="6981753" cy="4653081"/>
          </a:xfrm>
        </p:spPr>
      </p:pic>
      <p:sp>
        <p:nvSpPr>
          <p:cNvPr id="6" name="TextBox 5"/>
          <p:cNvSpPr txBox="1"/>
          <p:nvPr/>
        </p:nvSpPr>
        <p:spPr>
          <a:xfrm>
            <a:off x="2649841" y="6594508"/>
            <a:ext cx="3844322" cy="184666"/>
          </a:xfrm>
          <a:prstGeom prst="rect">
            <a:avLst/>
          </a:prstGeom>
          <a:noFill/>
        </p:spPr>
        <p:txBody>
          <a:bodyPr wrap="none" rtlCol="0">
            <a:spAutoFit/>
          </a:bodyPr>
          <a:lstStyle/>
          <a:p>
            <a:pPr algn="ctr"/>
            <a:r>
              <a:rPr lang="en-GB" sz="600" dirty="0">
                <a:solidFill>
                  <a:schemeClr val="bg1">
                    <a:lumMod val="85000"/>
                  </a:schemeClr>
                </a:solidFill>
                <a:latin typeface="BPreplay" panose="02000503000000020004" pitchFamily="50" charset="0"/>
              </a:rPr>
              <a:t>Photo courtesy of eviltomthai. (@flickr.com) - granted under creative commons licence - attribution</a:t>
            </a:r>
          </a:p>
        </p:txBody>
      </p:sp>
      <p:sp>
        <p:nvSpPr>
          <p:cNvPr id="8" name="TextBox 7"/>
          <p:cNvSpPr txBox="1"/>
          <p:nvPr/>
        </p:nvSpPr>
        <p:spPr>
          <a:xfrm>
            <a:off x="1095375" y="1473201"/>
            <a:ext cx="1856598" cy="646331"/>
          </a:xfrm>
          <a:prstGeom prst="rect">
            <a:avLst/>
          </a:prstGeom>
          <a:noFill/>
        </p:spPr>
        <p:txBody>
          <a:bodyPr wrap="none" rtlCol="0">
            <a:spAutoFit/>
          </a:bodyPr>
          <a:lstStyle/>
          <a:p>
            <a:r>
              <a:rPr lang="en-GB" sz="3600" b="1" dirty="0">
                <a:solidFill>
                  <a:schemeClr val="bg1"/>
                </a:solidFill>
                <a:latin typeface="Twinkl" pitchFamily="2" charset="0"/>
              </a:rPr>
              <a:t>running</a:t>
            </a:r>
          </a:p>
        </p:txBody>
      </p:sp>
    </p:spTree>
    <p:extLst>
      <p:ext uri="{BB962C8B-B14F-4D97-AF65-F5344CB8AC3E}">
        <p14:creationId xmlns:p14="http://schemas.microsoft.com/office/powerpoint/2010/main" val="269088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Olympic Events</a:t>
            </a:r>
          </a:p>
        </p:txBody>
      </p:sp>
      <p:sp>
        <p:nvSpPr>
          <p:cNvPr id="6" name="TextBox 5"/>
          <p:cNvSpPr txBox="1"/>
          <p:nvPr/>
        </p:nvSpPr>
        <p:spPr>
          <a:xfrm>
            <a:off x="2649841" y="6594508"/>
            <a:ext cx="3844322" cy="184666"/>
          </a:xfrm>
          <a:prstGeom prst="rect">
            <a:avLst/>
          </a:prstGeom>
          <a:noFill/>
        </p:spPr>
        <p:txBody>
          <a:bodyPr wrap="none" rtlCol="0">
            <a:spAutoFit/>
          </a:bodyPr>
          <a:lstStyle/>
          <a:p>
            <a:pPr algn="ctr"/>
            <a:r>
              <a:rPr lang="en-GB" sz="600" dirty="0">
                <a:solidFill>
                  <a:schemeClr val="bg1">
                    <a:lumMod val="85000"/>
                  </a:schemeClr>
                </a:solidFill>
                <a:latin typeface="BPreplay" panose="02000503000000020004" pitchFamily="50" charset="0"/>
              </a:rPr>
              <a:t>Photo courtesy of Phil Roeder (@flickr.com) - granted under creative commons licence - attribution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2938" y="1737293"/>
            <a:ext cx="7858125" cy="4490356"/>
          </a:xfrm>
        </p:spPr>
      </p:pic>
      <p:sp>
        <p:nvSpPr>
          <p:cNvPr id="7" name="TextBox 6"/>
          <p:cNvSpPr txBox="1"/>
          <p:nvPr/>
        </p:nvSpPr>
        <p:spPr>
          <a:xfrm>
            <a:off x="642938" y="1730376"/>
            <a:ext cx="1954381" cy="646331"/>
          </a:xfrm>
          <a:prstGeom prst="rect">
            <a:avLst/>
          </a:prstGeom>
          <a:noFill/>
        </p:spPr>
        <p:txBody>
          <a:bodyPr wrap="none" rtlCol="0">
            <a:spAutoFit/>
          </a:bodyPr>
          <a:lstStyle/>
          <a:p>
            <a:r>
              <a:rPr lang="en-GB" sz="3600" b="1" dirty="0">
                <a:solidFill>
                  <a:schemeClr val="bg1"/>
                </a:solidFill>
                <a:latin typeface="Twinkl" pitchFamily="2" charset="0"/>
              </a:rPr>
              <a:t>shot-put</a:t>
            </a:r>
          </a:p>
        </p:txBody>
      </p:sp>
    </p:spTree>
    <p:extLst>
      <p:ext uri="{BB962C8B-B14F-4D97-AF65-F5344CB8AC3E}">
        <p14:creationId xmlns:p14="http://schemas.microsoft.com/office/powerpoint/2010/main" val="338395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Olympic Events</a:t>
            </a:r>
          </a:p>
        </p:txBody>
      </p:sp>
      <p:sp>
        <p:nvSpPr>
          <p:cNvPr id="6" name="TextBox 5"/>
          <p:cNvSpPr txBox="1"/>
          <p:nvPr/>
        </p:nvSpPr>
        <p:spPr>
          <a:xfrm>
            <a:off x="2739609" y="6594508"/>
            <a:ext cx="3664785" cy="184666"/>
          </a:xfrm>
          <a:prstGeom prst="rect">
            <a:avLst/>
          </a:prstGeom>
          <a:noFill/>
        </p:spPr>
        <p:txBody>
          <a:bodyPr wrap="none" rtlCol="0">
            <a:spAutoFit/>
          </a:bodyPr>
          <a:lstStyle/>
          <a:p>
            <a:pPr algn="ctr"/>
            <a:r>
              <a:rPr lang="en-GB" sz="600" dirty="0">
                <a:solidFill>
                  <a:schemeClr val="bg1">
                    <a:lumMod val="85000"/>
                  </a:schemeClr>
                </a:solidFill>
                <a:latin typeface="BPreplay" panose="02000503000000020004" pitchFamily="50" charset="0"/>
              </a:rPr>
              <a:t>Photo courtesy of TimWilson (@flickr.com) - granted under creative commons licence - attribution</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0538" y="1543050"/>
            <a:ext cx="3082925" cy="4624388"/>
          </a:xfrm>
        </p:spPr>
      </p:pic>
      <p:sp>
        <p:nvSpPr>
          <p:cNvPr id="7" name="TextBox 6"/>
          <p:cNvSpPr txBox="1"/>
          <p:nvPr/>
        </p:nvSpPr>
        <p:spPr>
          <a:xfrm>
            <a:off x="3290240" y="5524500"/>
            <a:ext cx="2563523" cy="646331"/>
          </a:xfrm>
          <a:prstGeom prst="rect">
            <a:avLst/>
          </a:prstGeom>
          <a:noFill/>
        </p:spPr>
        <p:txBody>
          <a:bodyPr wrap="none" rtlCol="0">
            <a:spAutoFit/>
          </a:bodyPr>
          <a:lstStyle/>
          <a:p>
            <a:pPr algn="ctr"/>
            <a:r>
              <a:rPr lang="en-GB" sz="3600" b="1" dirty="0">
                <a:solidFill>
                  <a:schemeClr val="bg1"/>
                </a:solidFill>
                <a:latin typeface="Twinkl" pitchFamily="2" charset="0"/>
              </a:rPr>
              <a:t>gymnastics</a:t>
            </a:r>
          </a:p>
        </p:txBody>
      </p:sp>
    </p:spTree>
    <p:extLst>
      <p:ext uri="{BB962C8B-B14F-4D97-AF65-F5344CB8AC3E}">
        <p14:creationId xmlns:p14="http://schemas.microsoft.com/office/powerpoint/2010/main" val="230029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Olympic Events</a:t>
            </a:r>
          </a:p>
        </p:txBody>
      </p:sp>
      <p:sp>
        <p:nvSpPr>
          <p:cNvPr id="6" name="TextBox 5"/>
          <p:cNvSpPr txBox="1"/>
          <p:nvPr/>
        </p:nvSpPr>
        <p:spPr>
          <a:xfrm>
            <a:off x="2657856" y="6594508"/>
            <a:ext cx="3828292" cy="184666"/>
          </a:xfrm>
          <a:prstGeom prst="rect">
            <a:avLst/>
          </a:prstGeom>
          <a:noFill/>
        </p:spPr>
        <p:txBody>
          <a:bodyPr wrap="none" rtlCol="0">
            <a:spAutoFit/>
          </a:bodyPr>
          <a:lstStyle/>
          <a:p>
            <a:pPr algn="ctr"/>
            <a:r>
              <a:rPr lang="en-GB" sz="600" dirty="0">
                <a:solidFill>
                  <a:schemeClr val="bg1">
                    <a:lumMod val="85000"/>
                  </a:schemeClr>
                </a:solidFill>
                <a:latin typeface="BPreplay" panose="02000503000000020004" pitchFamily="50" charset="0"/>
              </a:rPr>
              <a:t>Photo courtesy of The U.S. Army (@flickr.com) - granted under creative commons licence - attribution</a:t>
            </a:r>
          </a:p>
        </p:txBody>
      </p:sp>
      <p:sp>
        <p:nvSpPr>
          <p:cNvPr id="7" name="TextBox 6"/>
          <p:cNvSpPr txBox="1"/>
          <p:nvPr/>
        </p:nvSpPr>
        <p:spPr>
          <a:xfrm>
            <a:off x="3327109" y="5524500"/>
            <a:ext cx="2489784" cy="646331"/>
          </a:xfrm>
          <a:prstGeom prst="rect">
            <a:avLst/>
          </a:prstGeom>
          <a:noFill/>
        </p:spPr>
        <p:txBody>
          <a:bodyPr wrap="none" rtlCol="0">
            <a:spAutoFit/>
          </a:bodyPr>
          <a:lstStyle/>
          <a:p>
            <a:pPr algn="ctr"/>
            <a:r>
              <a:rPr lang="en-GB" sz="3600" dirty="0">
                <a:solidFill>
                  <a:schemeClr val="bg1"/>
                </a:solidFill>
                <a:latin typeface="Twinkl" pitchFamily="2" charset="0"/>
              </a:rPr>
              <a:t>gymnastics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730978"/>
            <a:ext cx="6400800" cy="4258056"/>
          </a:xfrm>
        </p:spPr>
      </p:pic>
      <p:sp>
        <p:nvSpPr>
          <p:cNvPr id="8" name="TextBox 7"/>
          <p:cNvSpPr txBox="1"/>
          <p:nvPr/>
        </p:nvSpPr>
        <p:spPr>
          <a:xfrm>
            <a:off x="1317728" y="1755509"/>
            <a:ext cx="1994457" cy="646331"/>
          </a:xfrm>
          <a:prstGeom prst="rect">
            <a:avLst/>
          </a:prstGeom>
          <a:noFill/>
        </p:spPr>
        <p:txBody>
          <a:bodyPr wrap="none" rtlCol="0">
            <a:spAutoFit/>
          </a:bodyPr>
          <a:lstStyle/>
          <a:p>
            <a:pPr algn="ctr"/>
            <a:r>
              <a:rPr lang="en-GB" sz="3600" b="1" dirty="0">
                <a:latin typeface="Twinkl" pitchFamily="2" charset="0"/>
              </a:rPr>
              <a:t>shooting</a:t>
            </a:r>
          </a:p>
        </p:txBody>
      </p:sp>
    </p:spTree>
    <p:extLst>
      <p:ext uri="{BB962C8B-B14F-4D97-AF65-F5344CB8AC3E}">
        <p14:creationId xmlns:p14="http://schemas.microsoft.com/office/powerpoint/2010/main" val="381629256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1335</TotalTime>
  <Words>573</Words>
  <Application>Microsoft Office PowerPoint</Application>
  <PresentationFormat>On-screen Show (4:3)</PresentationFormat>
  <Paragraphs>45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Twinkl</vt:lpstr>
      <vt:lpstr>BPreplay</vt:lpstr>
      <vt:lpstr>Calibri</vt:lpstr>
      <vt:lpstr>Arial</vt:lpstr>
      <vt:lpstr>Sassoon Infant Rg</vt:lpstr>
      <vt:lpstr>Office Theme</vt:lpstr>
      <vt:lpstr>PowerPoint Presentation</vt:lpstr>
      <vt:lpstr>When Did the Olympics Begin?</vt:lpstr>
      <vt:lpstr>Ancient Greek Games</vt:lpstr>
      <vt:lpstr>Ancient Greek Games</vt:lpstr>
      <vt:lpstr>Olympic Events</vt:lpstr>
      <vt:lpstr>Olympic Events</vt:lpstr>
      <vt:lpstr>Olympic Events</vt:lpstr>
      <vt:lpstr>Olympic Events</vt:lpstr>
      <vt:lpstr>Olympic Events</vt:lpstr>
      <vt:lpstr>Olympic Events</vt:lpstr>
      <vt:lpstr>Olympic Medals</vt:lpstr>
      <vt:lpstr>The Olympic Torch</vt:lpstr>
      <vt:lpstr>Olympic Rings</vt:lpstr>
      <vt:lpstr>Paralympic Games</vt:lpstr>
      <vt:lpstr>2020 Olympic Games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DANIELLE DALEY</cp:lastModifiedBy>
  <cp:revision>140</cp:revision>
  <dcterms:created xsi:type="dcterms:W3CDTF">2014-10-01T16:09:27Z</dcterms:created>
  <dcterms:modified xsi:type="dcterms:W3CDTF">2020-06-23T08:41:21Z</dcterms:modified>
</cp:coreProperties>
</file>