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  <p:sldId id="262" r:id="rId6"/>
    <p:sldId id="264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  <a:srgbClr val="FFF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4F956-C5B3-487F-96C6-97DE8C56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948258-851F-43EB-9766-4655362D9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67EDD-FE83-4A03-9AD1-1B69F35D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F9255-89DC-4F40-A153-D3A90C4E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8635F-9BAF-4B1F-9232-DBCB5311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3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8E701-7EC0-474B-85A7-99BBEA8C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C16A17-AE9F-4AC6-983B-3D7AD642B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76FDB5-F315-4ACD-B8C0-4A8FB4C5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6ACB20-0504-4527-8DC6-343EC04A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F1D15F-7C84-49D7-B3CF-264F86E9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2F662FB-2B2E-4787-9E8D-763D695EC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EA1620-F2DD-42E9-A825-C720F2339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A2A133-F72B-4857-AAAC-CC0FB979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1A5E84-E396-429A-BF66-48CD5460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205109-47BA-43C1-917F-45EE15A9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9CD54-311B-417E-B6E7-F1BABE8E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007E8-C472-409E-AC32-FE4191E0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CD1F4C-3A8A-4B25-A4D7-326B7ACB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367DA6-86DC-446F-A685-E13ADD81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4691BB-1372-4AC4-A091-F2ABDD83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1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1EC90D-F7F4-459E-9675-4EF2B90C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D00D2B-DE38-4F8F-BBA8-8A6B11AEA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71C9DC-B114-4E06-BEB8-2125FE19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6E870E-4779-4CA4-BD7E-E38BF79F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720F01-08FD-4F23-B451-CFA8A81B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56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6B742-EE45-492D-A1E8-E34E84D2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D0431F-08FC-4A1B-85F2-34E573C65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8E24BE-63AF-4DB1-A16D-D2BC5EEA2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4DD530-6D1C-40E7-8B11-7B1B6B29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75E095-9B73-4AAE-8EDA-40C7E63A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B1DD8A-E31C-4DB2-BC4D-685D10A6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7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393959-3921-400C-AD3D-922ABAD5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174AE-0C08-460A-A3FA-2FEB901FD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7726AB-F851-436E-AAB6-16CAF0794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62683C-F54C-4537-9436-81153C61B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0E8853-242D-498A-B34C-293B9DE23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645560-94CF-491A-B8F8-CCC38678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260D1AC-5D04-4091-8316-D8B5DF05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2C115C-45AA-4D1C-9C66-715AA38B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0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E44F2-F7E8-45C3-8DB8-8AB7DC59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71C435-03BB-4D79-A16F-540BA349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A42163-2E32-4476-BCFA-2A6F6A7B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ACD93D-D4C3-424B-A164-72E9A51B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8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C48BD5-2DD3-497B-8A3D-34492F57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76BE4F-81B6-496B-A527-AF35AC74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31E73B-F6EB-4E38-BEB7-CD325B40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3F69B-8422-43D1-A905-C4DB47B31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2667A1-05D3-4B0E-B67A-392CEBC8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258BA7-008C-4534-B59B-0C9F143DE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5AA680-06C4-4685-8492-319FB93F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DE0F72-8BC1-45C8-8F42-B1402B46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0ACAF6-5F9D-4F58-A9FB-097F6378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1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9E501-17E8-42AE-9A4E-A02F11C1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B8C418-D0FB-4E23-8341-233D1F602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990783-AFBF-44C7-BD77-776FEE968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C0DD4A-1D8F-4019-99E9-B5AB23D3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088EF3-370E-4ABA-973A-279F4364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722D11-7CA7-4D0D-A3CA-B4BBEBFE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8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93DC5D-066A-48AE-BECF-A9744230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3CEF80-25A6-47D9-B162-803415A05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FC7CBF-365D-454C-A645-5F4F538B5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CF4C-3D4B-4125-9481-0860C365E9C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FC5D18-FB15-42B3-88A0-E84FC9C13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FF44C5-85C6-4D8A-B62A-891E69EC0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A9A8-8AD7-46A1-A55E-840919F05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8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  rainbow on Pinterest | Rainbow dresses, Rainbow unicorn and Rainbow #3452">
            <a:extLst>
              <a:ext uri="{FF2B5EF4-FFF2-40B4-BE49-F238E27FC236}">
                <a16:creationId xmlns="" xmlns:a16="http://schemas.microsoft.com/office/drawing/2014/main" id="{32B10975-32BA-4051-A95B-0B38ACF9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4"/>
            <a:ext cx="12192001" cy="6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11F4C-ECD6-4A1A-ACF7-6D8876F0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237089"/>
            <a:ext cx="9144000" cy="1243841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Dragones</a:t>
            </a:r>
            <a:r>
              <a:rPr lang="en-GB" b="1" dirty="0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y </a:t>
            </a:r>
            <a:r>
              <a:rPr lang="en-GB" b="1" dirty="0" err="1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Unicornios</a:t>
            </a:r>
            <a:endParaRPr lang="en-GB" b="1" dirty="0">
              <a:ln w="3492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B474457-3338-48C7-AAFD-3BEE8BAD0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841"/>
            <a:ext cx="9144000" cy="685800"/>
          </a:xfrm>
        </p:spPr>
        <p:txBody>
          <a:bodyPr>
            <a:normAutofit/>
          </a:bodyPr>
          <a:lstStyle/>
          <a:p>
            <a:r>
              <a:rPr lang="en-GB" sz="3200" b="1" dirty="0"/>
              <a:t>Dragons and Unicorns</a:t>
            </a:r>
          </a:p>
        </p:txBody>
      </p:sp>
      <p:pic>
        <p:nvPicPr>
          <p:cNvPr id="7" name="Picture 4" descr="https://attachment.outlook.office.net/owa/robantoni204@hotmail.com/service.svc/s/GetFileAttachment?id=AQMkADAwATY3ZmYAZS1iODMyLTgyODAtMDACLTAwCgBGAAADZHeJPawKL06AD7OEM2GepQcAqxhPX4IRxUWEMNmf0BzWpAAAAgEMAAAAi881WrODFEONPOk6POufmQAAAM01LA4AAAABEgAQAAFIG2%2FqQQVAg1G%2BwXyyi2c%3D&amp;X-OWA-CANARY=aWJvDiboQEKcUbNKSI_7l2CnuphsWNUYtUEXgv_pGAOxBUBjf9-rRNF-1k3sOx7H87ENiPRzExk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MwOTAzMTc5NTJcIixcInB1aWRcIjpcIjE4Mjk1ODE4NDkwMDI2MjRcIixcIm9pZFwiOlwiMDAwNjdmZmUtYjgzMi04Mjgw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YxODM3MywibmJmIjoxNTE1NjE3NzczfQ.1BXCvLAoKGlej5O2Qj6sAOJQ36y-zgP-pnLMGQbpGZP0zKBPgTikv3Y15z-8ZCKfZe2R7j3WqEqW4oSP5hhh6hc4DF70vfh1IURrM9aNMqVhUT62VZ6EsEqkdPKOXVLfNGDEC-5SFGC2vPrsS17WrPzhiNqWnVaXXQkg2aTPX0G036UuuUXpz4xlBgDd7Sy9LF5PHiVVG3ISpvCsG0AC3OZ2nYPg-yseHIfbR9LHrV0m_ia0IDSo2xprHeF6dkLtG-n4u_p4vbrg4QzDJNOJqgdFysrdEGh6KnpoD-FFUcDII_CiojI-CDen4-709PxCdtme5QoH7KKs4iLDVIyqGQ&amp;owa=outlook.live.com&amp;isc=1">
            <a:extLst>
              <a:ext uri="{FF2B5EF4-FFF2-40B4-BE49-F238E27FC236}">
                <a16:creationId xmlns="" xmlns:a16="http://schemas.microsoft.com/office/drawing/2014/main" id="{70D070AF-D032-4EDE-B6C0-98081A0A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3" y="1480930"/>
            <a:ext cx="6461209" cy="45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ttachment.outlook.office.net/owa/robantoni204@hotmail.com/service.svc/s/GetFileAttachment?id=AQMkADAwATY3ZmYAZS1iODMyLTgyODAtMDACLTAwCgBGAAADZHeJPawKL06AD7OEM2GepQcAqxhPX4IRxUWEMNmf0BzWpAAAAgEMAAAAi881WrODFEONPOk6POufmQAAAM01LA4AAAABEgAQABvYCvScgv5NrIYFzvCWk6w%3D&amp;X-OWA-CANARY=aWJvDiboQEKcUbNKSI_7l2CnuphsWNUYtUEXgv_pGAOxBUBjf9-rRNF-1k3sOx7H87ENiPRzExk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MwOTAzMTc5NTJcIixcInB1aWRcIjpcIjE4Mjk1ODE4NDkwMDI2MjRcIixcIm9pZFwiOlwiMDAwNjdmZmUtYjgzMi04Mjgw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YxODM3MywibmJmIjoxNTE1NjE3NzczfQ.1BXCvLAoKGlej5O2Qj6sAOJQ36y-zgP-pnLMGQbpGZP0zKBPgTikv3Y15z-8ZCKfZe2R7j3WqEqW4oSP5hhh6hc4DF70vfh1IURrM9aNMqVhUT62VZ6EsEqkdPKOXVLfNGDEC-5SFGC2vPrsS17WrPzhiNqWnVaXXQkg2aTPX0G036UuuUXpz4xlBgDd7Sy9LF5PHiVVG3ISpvCsG0AC3OZ2nYPg-yseHIfbR9LHrV0m_ia0IDSo2xprHeF6dkLtG-n4u_p4vbrg4QzDJNOJqgdFysrdEGh6KnpoD-FFUcDII_CiojI-CDen4-709PxCdtme5QoH7KKs4iLDVIyqGQ&amp;owa=outlook.live.com&amp;isc=1">
            <a:extLst>
              <a:ext uri="{FF2B5EF4-FFF2-40B4-BE49-F238E27FC236}">
                <a16:creationId xmlns="" xmlns:a16="http://schemas.microsoft.com/office/drawing/2014/main" id="{CD960D5C-9D40-4409-A9C5-1EF811D1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62" y="1431158"/>
            <a:ext cx="6461209" cy="46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  rainbow on Pinterest | Rainbow dresses, Rainbow unicorn and Rainbow #3452">
            <a:extLst>
              <a:ext uri="{FF2B5EF4-FFF2-40B4-BE49-F238E27FC236}">
                <a16:creationId xmlns="" xmlns:a16="http://schemas.microsoft.com/office/drawing/2014/main" id="{32B10975-32BA-4051-A95B-0B38ACF9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4"/>
            <a:ext cx="12192001" cy="6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11F4C-ECD6-4A1A-ACF7-6D8876F0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237089"/>
            <a:ext cx="9144000" cy="1243841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Dragones</a:t>
            </a:r>
            <a:r>
              <a:rPr lang="en-GB" b="1" dirty="0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y </a:t>
            </a:r>
            <a:r>
              <a:rPr lang="en-GB" b="1" dirty="0" err="1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Unicornios</a:t>
            </a:r>
            <a:endParaRPr lang="en-GB" b="1" dirty="0">
              <a:ln w="3492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EAC2D4-EF8E-469B-BA6D-099D69C0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637" y="4231814"/>
            <a:ext cx="1643105" cy="139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F90D9A-E77E-49F9-8F87-CC472F842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625" y="1826743"/>
            <a:ext cx="1828800" cy="1435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CD40A56-C665-455A-9955-D33623C0F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300" y="1840305"/>
            <a:ext cx="1530025" cy="1408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C421FF7-1583-41F5-BD83-735F2ED183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903" y="4170459"/>
            <a:ext cx="1643104" cy="1519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EE64B2-11BB-45FD-8327-3B02594629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7807" y="4084366"/>
            <a:ext cx="1497084" cy="15193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0B0EAE8-058E-4FE0-83A3-1AB54C72F0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1315" y="1816818"/>
            <a:ext cx="1523434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96" y="3429000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2" y="1894650"/>
            <a:ext cx="1826386" cy="13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728" y="3429000"/>
            <a:ext cx="21641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unas</a:t>
            </a:r>
            <a:r>
              <a:rPr lang="en-GB" sz="2400" b="1" dirty="0">
                <a:latin typeface="Comic Sans MS" pitchFamily="66" charset="0"/>
              </a:rPr>
              <a:t>  </a:t>
            </a:r>
            <a:r>
              <a:rPr lang="en-GB" sz="2400" b="1" dirty="0" err="1">
                <a:latin typeface="Comic Sans MS" pitchFamily="66" charset="0"/>
              </a:rPr>
              <a:t>garras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3298" y="3428999"/>
            <a:ext cx="19914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unas</a:t>
            </a:r>
            <a:r>
              <a:rPr lang="en-GB" sz="2400" b="1" dirty="0">
                <a:latin typeface="Comic Sans MS" pitchFamily="66" charset="0"/>
              </a:rPr>
              <a:t>  alas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6462" y="3428998"/>
            <a:ext cx="19914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</a:t>
            </a:r>
            <a:r>
              <a:rPr lang="en-GB" sz="2400" b="1" dirty="0">
                <a:latin typeface="Comic Sans MS" pitchFamily="66" charset="0"/>
              </a:rPr>
              <a:t> cola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58585" y="3382833"/>
            <a:ext cx="19914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un </a:t>
            </a:r>
            <a:r>
              <a:rPr lang="en-GB" sz="2400" b="1" dirty="0" err="1">
                <a:latin typeface="Comic Sans MS" pitchFamily="66" charset="0"/>
              </a:rPr>
              <a:t>cuerno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678" y="5875986"/>
            <a:ext cx="211619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piernas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1681" y="5875984"/>
            <a:ext cx="218502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unos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dientes</a:t>
            </a: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91" y="4206446"/>
            <a:ext cx="1752034" cy="14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96000" y="5875986"/>
            <a:ext cx="22881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pezuñas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58584" y="5892083"/>
            <a:ext cx="19914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unos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ojos</a:t>
            </a: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7" name="DU_slide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4903" y="148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  rainbow on Pinterest | Rainbow dresses, Rainbow unicorn and Rainbow #3452">
            <a:extLst>
              <a:ext uri="{FF2B5EF4-FFF2-40B4-BE49-F238E27FC236}">
                <a16:creationId xmlns="" xmlns:a16="http://schemas.microsoft.com/office/drawing/2014/main" id="{32B10975-32BA-4051-A95B-0B38ACF9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4"/>
            <a:ext cx="12192001" cy="6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11F4C-ECD6-4A1A-ACF7-6D8876F0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237089"/>
            <a:ext cx="9144000" cy="1243841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Dragones</a:t>
            </a:r>
            <a:r>
              <a:rPr lang="en-GB" b="1" dirty="0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y </a:t>
            </a:r>
            <a:r>
              <a:rPr lang="en-GB" b="1" dirty="0" err="1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Unicornios</a:t>
            </a:r>
            <a:endParaRPr lang="en-GB" b="1" dirty="0">
              <a:ln w="3492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EAC2D4-EF8E-469B-BA6D-099D69C03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37" y="4231814"/>
            <a:ext cx="1643105" cy="139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F90D9A-E77E-49F9-8F87-CC472F84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625" y="1826743"/>
            <a:ext cx="1828800" cy="1435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CD40A56-C665-455A-9955-D33623C0F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300" y="1840305"/>
            <a:ext cx="1530025" cy="1408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C421FF7-1583-41F5-BD83-735F2ED18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03" y="4170459"/>
            <a:ext cx="1643104" cy="1519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EE64B2-11BB-45FD-8327-3B0259462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7807" y="4084366"/>
            <a:ext cx="1497084" cy="15193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0B0EAE8-058E-4FE0-83A3-1AB54C72F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1315" y="1816818"/>
            <a:ext cx="1523434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96" y="3429000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2" y="1894650"/>
            <a:ext cx="1826386" cy="13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91" y="4206446"/>
            <a:ext cx="1752034" cy="14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3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  rainbow on Pinterest | Rainbow dresses, Rainbow unicorn and Rainbow #3452">
            <a:extLst>
              <a:ext uri="{FF2B5EF4-FFF2-40B4-BE49-F238E27FC236}">
                <a16:creationId xmlns="" xmlns:a16="http://schemas.microsoft.com/office/drawing/2014/main" id="{32B10975-32BA-4051-A95B-0B38ACF9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4"/>
            <a:ext cx="12192001" cy="6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11F4C-ECD6-4A1A-ACF7-6D8876F0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97" y="108300"/>
            <a:ext cx="11241284" cy="1243841"/>
          </a:xfrm>
        </p:spPr>
        <p:txBody>
          <a:bodyPr>
            <a:normAutofit/>
          </a:bodyPr>
          <a:lstStyle/>
          <a:p>
            <a:r>
              <a:rPr lang="en-GB" b="1" dirty="0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Expanded Noun Phrases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096" y="3429000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FE6F4C9-852E-4B7A-8918-91D7D6B8A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68674"/>
              </p:ext>
            </p:extLst>
          </p:nvPr>
        </p:nvGraphicFramePr>
        <p:xfrm>
          <a:off x="2032000" y="2198132"/>
          <a:ext cx="81279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035439202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83817717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817215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Article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Adjective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97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33CC"/>
                          </a:solidFill>
                        </a:rPr>
                        <a:t>un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rgbClr val="0033CC"/>
                          </a:solidFill>
                        </a:rPr>
                        <a:t>cuerno</a:t>
                      </a:r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rgbClr val="0033CC"/>
                          </a:solidFill>
                        </a:rPr>
                        <a:t>amarillo</a:t>
                      </a:r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29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rgbClr val="0033CC"/>
                          </a:solidFill>
                        </a:rPr>
                        <a:t>unos</a:t>
                      </a:r>
                      <a:r>
                        <a:rPr lang="en-GB" sz="3600" b="1" dirty="0">
                          <a:solidFill>
                            <a:srgbClr val="0033CC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rgbClr val="0033CC"/>
                          </a:solidFill>
                        </a:rPr>
                        <a:t>cuernos</a:t>
                      </a:r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rgbClr val="0033CC"/>
                          </a:solidFill>
                        </a:rPr>
                        <a:t>amarillos</a:t>
                      </a:r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528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rgbClr val="0033CC"/>
                          </a:solidFill>
                        </a:rPr>
                        <a:t>una</a:t>
                      </a:r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33CC"/>
                          </a:solidFill>
                        </a:rPr>
                        <a:t>cola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33CC"/>
                          </a:solidFill>
                        </a:rPr>
                        <a:t>amarilla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421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rgbClr val="0033CC"/>
                          </a:solidFill>
                        </a:rPr>
                        <a:t>unas</a:t>
                      </a:r>
                      <a:r>
                        <a:rPr lang="en-GB" sz="3600" b="1" dirty="0">
                          <a:solidFill>
                            <a:srgbClr val="0033CC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33CC"/>
                          </a:solidFill>
                        </a:rPr>
                        <a:t>colas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err="1">
                          <a:solidFill>
                            <a:srgbClr val="0033CC"/>
                          </a:solidFill>
                        </a:rPr>
                        <a:t>amarillas</a:t>
                      </a:r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3325048"/>
                  </a:ext>
                </a:extLst>
              </a:tr>
            </a:tbl>
          </a:graphicData>
        </a:graphic>
      </p:graphicFrame>
      <p:pic>
        <p:nvPicPr>
          <p:cNvPr id="5" name="DU_slide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05" y="5570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  rainbow on Pinterest | Rainbow dresses, Rainbow unicorn and Rainbow #3452">
            <a:extLst>
              <a:ext uri="{FF2B5EF4-FFF2-40B4-BE49-F238E27FC236}">
                <a16:creationId xmlns="" xmlns:a16="http://schemas.microsoft.com/office/drawing/2014/main" id="{32B10975-32BA-4051-A95B-0B38ACF9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4"/>
            <a:ext cx="12192001" cy="6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11F4C-ECD6-4A1A-ACF7-6D8876F0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97" y="108300"/>
            <a:ext cx="11241284" cy="1243841"/>
          </a:xfrm>
        </p:spPr>
        <p:txBody>
          <a:bodyPr>
            <a:normAutofit/>
          </a:bodyPr>
          <a:lstStyle/>
          <a:p>
            <a:r>
              <a:rPr lang="en-GB" b="1" dirty="0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Expanded Noun Phrases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096" y="3429000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FE6F4C9-852E-4B7A-8918-91D7D6B8A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21888"/>
              </p:ext>
            </p:extLst>
          </p:nvPr>
        </p:nvGraphicFramePr>
        <p:xfrm>
          <a:off x="734097" y="1938053"/>
          <a:ext cx="1049192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307">
                  <a:extLst>
                    <a:ext uri="{9D8B030D-6E8A-4147-A177-3AD203B41FA5}">
                      <a16:colId xmlns="" xmlns:a16="http://schemas.microsoft.com/office/drawing/2014/main" val="1035439202"/>
                    </a:ext>
                  </a:extLst>
                </a:gridCol>
                <a:gridCol w="3497307">
                  <a:extLst>
                    <a:ext uri="{9D8B030D-6E8A-4147-A177-3AD203B41FA5}">
                      <a16:colId xmlns="" xmlns:a16="http://schemas.microsoft.com/office/drawing/2014/main" val="2838177173"/>
                    </a:ext>
                  </a:extLst>
                </a:gridCol>
                <a:gridCol w="3497307">
                  <a:extLst>
                    <a:ext uri="{9D8B030D-6E8A-4147-A177-3AD203B41FA5}">
                      <a16:colId xmlns="" xmlns:a16="http://schemas.microsoft.com/office/drawing/2014/main" val="3817215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Article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Noun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Adjective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97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2998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E7345A7-8C93-447C-828A-EB256B95A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83137"/>
              </p:ext>
            </p:extLst>
          </p:nvPr>
        </p:nvGraphicFramePr>
        <p:xfrm>
          <a:off x="1025199" y="3919728"/>
          <a:ext cx="299816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387">
                  <a:extLst>
                    <a:ext uri="{9D8B030D-6E8A-4147-A177-3AD203B41FA5}">
                      <a16:colId xmlns="" xmlns:a16="http://schemas.microsoft.com/office/drawing/2014/main" val="4181251909"/>
                    </a:ext>
                  </a:extLst>
                </a:gridCol>
                <a:gridCol w="999387">
                  <a:extLst>
                    <a:ext uri="{9D8B030D-6E8A-4147-A177-3AD203B41FA5}">
                      <a16:colId xmlns="" xmlns:a16="http://schemas.microsoft.com/office/drawing/2014/main" val="3029115289"/>
                    </a:ext>
                  </a:extLst>
                </a:gridCol>
                <a:gridCol w="999387">
                  <a:extLst>
                    <a:ext uri="{9D8B030D-6E8A-4147-A177-3AD203B41FA5}">
                      <a16:colId xmlns="" xmlns:a16="http://schemas.microsoft.com/office/drawing/2014/main" val="28965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Sing.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202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Masc.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unos</a:t>
                      </a:r>
                      <a:endParaRPr lang="en-GB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867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Fem.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una</a:t>
                      </a:r>
                      <a:endParaRPr lang="en-GB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unas</a:t>
                      </a:r>
                      <a:endParaRPr lang="en-GB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4879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765E2189-FCCF-4EBF-A181-42C3167BD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02433"/>
              </p:ext>
            </p:extLst>
          </p:nvPr>
        </p:nvGraphicFramePr>
        <p:xfrm>
          <a:off x="7863841" y="3691128"/>
          <a:ext cx="314821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216">
                  <a:extLst>
                    <a:ext uri="{9D8B030D-6E8A-4147-A177-3AD203B41FA5}">
                      <a16:colId xmlns="" xmlns:a16="http://schemas.microsoft.com/office/drawing/2014/main" val="233297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371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chemeClr val="tx1"/>
                          </a:solidFill>
                        </a:rPr>
                        <a:t>amarillos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42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amarilla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07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chemeClr val="tx1"/>
                          </a:solidFill>
                        </a:rPr>
                        <a:t>amarillas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77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2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  rainbow on Pinterest | Rainbow dresses, Rainbow unicorn and Rainbow #3452">
            <a:extLst>
              <a:ext uri="{FF2B5EF4-FFF2-40B4-BE49-F238E27FC236}">
                <a16:creationId xmlns="" xmlns:a16="http://schemas.microsoft.com/office/drawing/2014/main" id="{32B10975-32BA-4051-A95B-0B38ACF9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11F4C-ECD6-4A1A-ACF7-6D8876F0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2276" y="-1"/>
            <a:ext cx="11052313" cy="967089"/>
          </a:xfrm>
        </p:spPr>
        <p:txBody>
          <a:bodyPr>
            <a:noAutofit/>
          </a:bodyPr>
          <a:lstStyle/>
          <a:p>
            <a:r>
              <a:rPr lang="en-GB" sz="4400" b="1" dirty="0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Describing dragons and unicorns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EAC2D4-EF8E-469B-BA6D-099D69C03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37" y="4231814"/>
            <a:ext cx="1643105" cy="139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F90D9A-E77E-49F9-8F87-CC472F84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625" y="1826743"/>
            <a:ext cx="1828800" cy="1435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CD40A56-C665-455A-9955-D33623C0F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300" y="1840305"/>
            <a:ext cx="1530025" cy="1408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C421FF7-1583-41F5-BD83-735F2ED18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03" y="4170459"/>
            <a:ext cx="1643104" cy="1519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EE64B2-11BB-45FD-8327-3B0259462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7807" y="4084366"/>
            <a:ext cx="1497084" cy="15193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0B0EAE8-058E-4FE0-83A3-1AB54C72F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1315" y="1816818"/>
            <a:ext cx="1523434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96" y="3429000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2" y="1894650"/>
            <a:ext cx="1826386" cy="13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728" y="3429000"/>
            <a:ext cx="21641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garras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3298" y="3428999"/>
            <a:ext cx="19914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unas</a:t>
            </a:r>
            <a:r>
              <a:rPr lang="en-GB" sz="2400" b="1" dirty="0">
                <a:latin typeface="Comic Sans MS" pitchFamily="66" charset="0"/>
              </a:rPr>
              <a:t> alas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6462" y="3428998"/>
            <a:ext cx="19914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</a:t>
            </a:r>
            <a:r>
              <a:rPr lang="en-GB" sz="2400" b="1" dirty="0">
                <a:latin typeface="Comic Sans MS" pitchFamily="66" charset="0"/>
              </a:rPr>
              <a:t> cola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58585" y="3382833"/>
            <a:ext cx="19914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un </a:t>
            </a:r>
            <a:r>
              <a:rPr lang="en-GB" sz="2400" b="1" dirty="0" err="1">
                <a:latin typeface="Comic Sans MS" pitchFamily="66" charset="0"/>
              </a:rPr>
              <a:t>cuerno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678" y="5875986"/>
            <a:ext cx="211619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piernas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1681" y="5875984"/>
            <a:ext cx="218502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unos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dientes</a:t>
            </a: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91" y="4206446"/>
            <a:ext cx="1752034" cy="14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96000" y="5875986"/>
            <a:ext cx="22881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unas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pezuñas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58584" y="5892083"/>
            <a:ext cx="19914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mic Sans MS" pitchFamily="66" charset="0"/>
              </a:rPr>
              <a:t>unos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ojos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C81EA2-976A-42A0-8DDB-F46635B554DA}"/>
              </a:ext>
            </a:extLst>
          </p:cNvPr>
          <p:cNvSpPr txBox="1"/>
          <p:nvPr/>
        </p:nvSpPr>
        <p:spPr>
          <a:xfrm>
            <a:off x="342555" y="1024661"/>
            <a:ext cx="228709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omic Sans MS" panose="030F0702030302020204" pitchFamily="66" charset="0"/>
              </a:rPr>
              <a:t>tiene</a:t>
            </a:r>
            <a:r>
              <a:rPr lang="en-GB" sz="2400" b="1" dirty="0">
                <a:latin typeface="Comic Sans MS" panose="030F0702030302020204" pitchFamily="66" charset="0"/>
              </a:rPr>
              <a:t> = it has</a:t>
            </a:r>
            <a:endParaRPr lang="en-GB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EB6E7BF-D96C-4993-8D00-6CD2F150C91A}"/>
              </a:ext>
            </a:extLst>
          </p:cNvPr>
          <p:cNvSpPr txBox="1"/>
          <p:nvPr/>
        </p:nvSpPr>
        <p:spPr>
          <a:xfrm>
            <a:off x="3085175" y="1023081"/>
            <a:ext cx="409464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no </a:t>
            </a:r>
            <a:r>
              <a:rPr lang="en-GB" sz="2400" b="1" dirty="0" err="1">
                <a:latin typeface="Comic Sans MS" panose="030F0702030302020204" pitchFamily="66" charset="0"/>
              </a:rPr>
              <a:t>tiene</a:t>
            </a:r>
            <a:r>
              <a:rPr lang="en-GB" sz="2400" b="1" dirty="0">
                <a:latin typeface="Comic Sans MS" panose="030F0702030302020204" pitchFamily="66" charset="0"/>
              </a:rPr>
              <a:t> = it doesn’t have</a:t>
            </a:r>
            <a:endParaRPr lang="en-GB" sz="24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1107039-0463-4606-B97F-0D903CC4B1A0}"/>
              </a:ext>
            </a:extLst>
          </p:cNvPr>
          <p:cNvSpPr txBox="1"/>
          <p:nvPr/>
        </p:nvSpPr>
        <p:spPr>
          <a:xfrm>
            <a:off x="7604372" y="1002546"/>
            <a:ext cx="15234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y = and</a:t>
            </a:r>
            <a:endParaRPr lang="en-GB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283DB1F-0D78-4A67-9954-3AEF747F09B7}"/>
              </a:ext>
            </a:extLst>
          </p:cNvPr>
          <p:cNvSpPr txBox="1"/>
          <p:nvPr/>
        </p:nvSpPr>
        <p:spPr>
          <a:xfrm>
            <a:off x="9521485" y="992714"/>
            <a:ext cx="1828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omic Sans MS" panose="030F0702030302020204" pitchFamily="66" charset="0"/>
              </a:rPr>
              <a:t>pero</a:t>
            </a:r>
            <a:r>
              <a:rPr lang="en-GB" sz="2400" b="1" dirty="0">
                <a:latin typeface="Comic Sans MS" panose="030F0702030302020204" pitchFamily="66" charset="0"/>
              </a:rPr>
              <a:t> = but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1548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  rainbow on Pinterest | Rainbow dresses, Rainbow unicorn and Rainbow #3452">
            <a:extLst>
              <a:ext uri="{FF2B5EF4-FFF2-40B4-BE49-F238E27FC236}">
                <a16:creationId xmlns="" xmlns:a16="http://schemas.microsoft.com/office/drawing/2014/main" id="{32B10975-32BA-4051-A95B-0B38ACF9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4"/>
            <a:ext cx="12192001" cy="6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11F4C-ECD6-4A1A-ACF7-6D8876F0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49" y="-8414"/>
            <a:ext cx="9144000" cy="1243841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El </a:t>
            </a:r>
            <a:r>
              <a:rPr lang="en-GB" b="1" dirty="0" err="1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unicornio</a:t>
            </a:r>
            <a:endParaRPr lang="en-GB" b="1" dirty="0">
              <a:ln w="3492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https://attachment.outlook.office.net/owa/robantoni204@hotmail.com/service.svc/s/GetFileAttachment?id=AQMkADAwATY3ZmYAZS1iODMyLTgyODAtMDACLTAwCgBGAAADZHeJPawKL06AD7OEM2GepQcAqxhPX4IRxUWEMNmf0BzWpAAAAgEMAAAAi881WrODFEONPOk6POufmQAAAM01LA4AAAABEgAQAAFIG2%2FqQQVAg1G%2BwXyyi2c%3D&amp;X-OWA-CANARY=aWJvDiboQEKcUbNKSI_7l2CnuphsWNUYtUEXgv_pGAOxBUBjf9-rRNF-1k3sOx7H87ENiPRzExk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MwOTAzMTc5NTJcIixcInB1aWRcIjpcIjE4Mjk1ODE4NDkwMDI2MjRcIixcIm9pZFwiOlwiMDAwNjdmZmUtYjgzMi04Mjgw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YxODM3MywibmJmIjoxNTE1NjE3NzczfQ.1BXCvLAoKGlej5O2Qj6sAOJQ36y-zgP-pnLMGQbpGZP0zKBPgTikv3Y15z-8ZCKfZe2R7j3WqEqW4oSP5hhh6hc4DF70vfh1IURrM9aNMqVhUT62VZ6EsEqkdPKOXVLfNGDEC-5SFGC2vPrsS17WrPzhiNqWnVaXXQkg2aTPX0G036UuuUXpz4xlBgDd7Sy9LF5PHiVVG3ISpvCsG0AC3OZ2nYPg-yseHIfbR9LHrV0m_ia0IDSo2xprHeF6dkLtG-n4u_p4vbrg4QzDJNOJqgdFysrdEGh6KnpoD-FFUcDII_CiojI-CDen4-709PxCdtme5QoH7KKs4iLDVIyqGQ&amp;owa=outlook.live.com&amp;isc=1">
            <a:extLst>
              <a:ext uri="{FF2B5EF4-FFF2-40B4-BE49-F238E27FC236}">
                <a16:creationId xmlns="" xmlns:a16="http://schemas.microsoft.com/office/drawing/2014/main" id="{70D070AF-D032-4EDE-B6C0-98081A0A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01" y="965915"/>
            <a:ext cx="4694998" cy="33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8906" y="4056253"/>
            <a:ext cx="1135965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GB" sz="2400" b="1" dirty="0">
              <a:latin typeface="Comic Sans MS" pitchFamily="66" charset="0"/>
            </a:endParaRPr>
          </a:p>
          <a:p>
            <a:pPr algn="just"/>
            <a:r>
              <a:rPr lang="en-GB" sz="3200" b="1" dirty="0">
                <a:latin typeface="Comic Sans MS" pitchFamily="66" charset="0"/>
              </a:rPr>
              <a:t>El </a:t>
            </a:r>
            <a:r>
              <a:rPr lang="en-GB" sz="3200" b="1" dirty="0" err="1">
                <a:latin typeface="Comic Sans MS" pitchFamily="66" charset="0"/>
              </a:rPr>
              <a:t>unicornio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tiene</a:t>
            </a:r>
            <a:r>
              <a:rPr lang="en-GB" sz="3200" b="1" dirty="0">
                <a:latin typeface="Comic Sans MS" pitchFamily="66" charset="0"/>
              </a:rPr>
              <a:t> un </a:t>
            </a:r>
            <a:r>
              <a:rPr lang="en-GB" sz="3200" b="1" dirty="0" err="1">
                <a:latin typeface="Comic Sans MS" pitchFamily="66" charset="0"/>
              </a:rPr>
              <a:t>cuerno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amarillo</a:t>
            </a:r>
            <a:r>
              <a:rPr lang="en-GB" sz="3200" b="1" dirty="0">
                <a:latin typeface="Comic Sans MS" pitchFamily="66" charset="0"/>
              </a:rPr>
              <a:t>, dos </a:t>
            </a:r>
            <a:r>
              <a:rPr lang="en-GB" sz="3200" b="1" dirty="0" err="1">
                <a:latin typeface="Comic Sans MS" pitchFamily="66" charset="0"/>
              </a:rPr>
              <a:t>ojos</a:t>
            </a:r>
            <a:r>
              <a:rPr lang="en-GB" sz="3200" b="1" dirty="0">
                <a:latin typeface="Comic Sans MS" pitchFamily="66" charset="0"/>
              </a:rPr>
              <a:t>, </a:t>
            </a:r>
            <a:r>
              <a:rPr lang="en-GB" sz="3200" b="1" dirty="0" err="1">
                <a:latin typeface="Comic Sans MS" pitchFamily="66" charset="0"/>
              </a:rPr>
              <a:t>cuatro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piernas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rosas</a:t>
            </a:r>
            <a:r>
              <a:rPr lang="en-GB" sz="3200" b="1" dirty="0">
                <a:latin typeface="Comic Sans MS" pitchFamily="66" charset="0"/>
              </a:rPr>
              <a:t> y </a:t>
            </a:r>
            <a:r>
              <a:rPr lang="en-GB" sz="3200" b="1" dirty="0" err="1">
                <a:latin typeface="Comic Sans MS" pitchFamily="66" charset="0"/>
              </a:rPr>
              <a:t>cuatro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pezuñas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azules</a:t>
            </a:r>
            <a:r>
              <a:rPr lang="en-GB" sz="3200" b="1" dirty="0">
                <a:latin typeface="Comic Sans MS" pitchFamily="66" charset="0"/>
              </a:rPr>
              <a:t>. </a:t>
            </a:r>
            <a:r>
              <a:rPr lang="en-GB" sz="3200" b="1" dirty="0" err="1">
                <a:latin typeface="Comic Sans MS" pitchFamily="66" charset="0"/>
              </a:rPr>
              <a:t>Tiene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una</a:t>
            </a:r>
            <a:r>
              <a:rPr lang="en-GB" sz="3200" b="1" dirty="0">
                <a:latin typeface="Comic Sans MS" pitchFamily="66" charset="0"/>
              </a:rPr>
              <a:t> cola </a:t>
            </a:r>
            <a:r>
              <a:rPr lang="en-GB" sz="3200" b="1" dirty="0" err="1">
                <a:latin typeface="Comic Sans MS" pitchFamily="66" charset="0"/>
              </a:rPr>
              <a:t>rosa</a:t>
            </a:r>
            <a:r>
              <a:rPr lang="en-GB" sz="3200" b="1" dirty="0">
                <a:latin typeface="Comic Sans MS" pitchFamily="66" charset="0"/>
              </a:rPr>
              <a:t> y </a:t>
            </a:r>
            <a:r>
              <a:rPr lang="en-GB" sz="3200" b="1" dirty="0" err="1">
                <a:latin typeface="Comic Sans MS" pitchFamily="66" charset="0"/>
              </a:rPr>
              <a:t>pelo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rosa</a:t>
            </a:r>
            <a:r>
              <a:rPr lang="en-GB" sz="3200" b="1" dirty="0">
                <a:latin typeface="Comic Sans MS" pitchFamily="66" charset="0"/>
              </a:rPr>
              <a:t>. </a:t>
            </a:r>
            <a:r>
              <a:rPr lang="en-GB" sz="3200" b="1" dirty="0" err="1">
                <a:latin typeface="Comic Sans MS" pitchFamily="66" charset="0"/>
              </a:rPr>
              <a:t>Tiene</a:t>
            </a:r>
            <a:r>
              <a:rPr lang="en-GB" sz="3200" b="1" dirty="0">
                <a:latin typeface="Comic Sans MS" pitchFamily="66" charset="0"/>
              </a:rPr>
              <a:t> dos alas </a:t>
            </a:r>
            <a:r>
              <a:rPr lang="en-GB" sz="3200" b="1" dirty="0" err="1">
                <a:latin typeface="Comic Sans MS" pitchFamily="66" charset="0"/>
              </a:rPr>
              <a:t>blancas</a:t>
            </a:r>
            <a:r>
              <a:rPr lang="en-GB" sz="3200" b="1" dirty="0">
                <a:latin typeface="Comic Sans MS" pitchFamily="66" charset="0"/>
              </a:rPr>
              <a:t> y </a:t>
            </a:r>
            <a:r>
              <a:rPr lang="en-GB" sz="3200" b="1" dirty="0" err="1">
                <a:latin typeface="Comic Sans MS" pitchFamily="66" charset="0"/>
              </a:rPr>
              <a:t>es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3200" b="1" dirty="0" err="1">
                <a:latin typeface="Comic Sans MS" pitchFamily="66" charset="0"/>
              </a:rPr>
              <a:t>azul</a:t>
            </a:r>
            <a:r>
              <a:rPr lang="en-GB" sz="3200" b="1" dirty="0">
                <a:latin typeface="Comic Sans MS" pitchFamily="66" charset="0"/>
              </a:rPr>
              <a:t>.  </a:t>
            </a:r>
          </a:p>
          <a:p>
            <a:pPr algn="just"/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3" name="DU_slide_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3349" y="661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139</Words>
  <Application>Microsoft Office PowerPoint</Application>
  <PresentationFormat>Custom</PresentationFormat>
  <Paragraphs>60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Dragones y Unicornios</vt:lpstr>
      <vt:lpstr>Dragones y Unicornios</vt:lpstr>
      <vt:lpstr>Dragones y Unicornios</vt:lpstr>
      <vt:lpstr>Expanded Noun Phrases</vt:lpstr>
      <vt:lpstr>Expanded Noun Phrases</vt:lpstr>
      <vt:lpstr>Describing dragons and unicorns</vt:lpstr>
      <vt:lpstr>El unicornio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Dragones y Unicornios</dc:title>
  <dc:creator>Robert Anthony</dc:creator>
  <cp:lastModifiedBy>L McKinnon</cp:lastModifiedBy>
  <cp:revision>17</cp:revision>
  <dcterms:created xsi:type="dcterms:W3CDTF">2018-01-22T21:18:24Z</dcterms:created>
  <dcterms:modified xsi:type="dcterms:W3CDTF">2020-05-07T11:03:44Z</dcterms:modified>
</cp:coreProperties>
</file>