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 id="261" r:id="rId7"/>
    <p:sldId id="265" r:id="rId8"/>
    <p:sldId id="262" r:id="rId9"/>
    <p:sldId id="264" r:id="rId10"/>
    <p:sldId id="263" r:id="rId11"/>
    <p:sldId id="268"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7" d="100"/>
          <a:sy n="47" d="100"/>
        </p:scale>
        <p:origin x="-127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03C9E9-1CDB-48A6-8197-F63505381914}"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358050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03C9E9-1CDB-48A6-8197-F63505381914}"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32892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03C9E9-1CDB-48A6-8197-F63505381914}"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89823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03C9E9-1CDB-48A6-8197-F63505381914}"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196744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03C9E9-1CDB-48A6-8197-F63505381914}"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400671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03C9E9-1CDB-48A6-8197-F63505381914}"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2667324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03C9E9-1CDB-48A6-8197-F63505381914}" type="datetimeFigureOut">
              <a:rPr lang="en-GB" smtClean="0"/>
              <a:t>03/12/2015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1842059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03C9E9-1CDB-48A6-8197-F63505381914}" type="datetimeFigureOut">
              <a:rPr lang="en-GB" smtClean="0"/>
              <a:t>03/12/2015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270915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3C9E9-1CDB-48A6-8197-F63505381914}" type="datetimeFigureOut">
              <a:rPr lang="en-GB" smtClean="0"/>
              <a:t>03/12/2015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323000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3C9E9-1CDB-48A6-8197-F63505381914}"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285222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03C9E9-1CDB-48A6-8197-F63505381914}"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2237E3-8C2E-404B-A4CF-16782240C41A}" type="slidenum">
              <a:rPr lang="en-GB" smtClean="0"/>
              <a:t>‹#›</a:t>
            </a:fld>
            <a:endParaRPr lang="en-GB"/>
          </a:p>
        </p:txBody>
      </p:sp>
    </p:spTree>
    <p:extLst>
      <p:ext uri="{BB962C8B-B14F-4D97-AF65-F5344CB8AC3E}">
        <p14:creationId xmlns:p14="http://schemas.microsoft.com/office/powerpoint/2010/main" val="3245516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3C9E9-1CDB-48A6-8197-F63505381914}" type="datetimeFigureOut">
              <a:rPr lang="en-GB" smtClean="0"/>
              <a:t>03/12/2015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237E3-8C2E-404B-A4CF-16782240C41A}" type="slidenum">
              <a:rPr lang="en-GB" smtClean="0"/>
              <a:t>‹#›</a:t>
            </a:fld>
            <a:endParaRPr lang="en-GB"/>
          </a:p>
        </p:txBody>
      </p:sp>
    </p:spTree>
    <p:extLst>
      <p:ext uri="{BB962C8B-B14F-4D97-AF65-F5344CB8AC3E}">
        <p14:creationId xmlns:p14="http://schemas.microsoft.com/office/powerpoint/2010/main" val="2010187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erseyside.police.uk/advice-and-protection/terrorism/prevent/" TargetMode="External"/><Relationship Id="rId2" Type="http://schemas.openxmlformats.org/officeDocument/2006/relationships/hyperlink" Target="mailto:Msoc.prevent@merseyside.police.uk"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counter.extremism@education.gsi.gov.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1"/>
            <a:ext cx="8206680" cy="1971650"/>
          </a:xfrm>
        </p:spPr>
        <p:txBody>
          <a:bodyPr>
            <a:normAutofit fontScale="90000"/>
          </a:bodyPr>
          <a:lstStyle/>
          <a:p>
            <a:pPr algn="ctr"/>
            <a:r>
              <a:rPr lang="en-GB" sz="7200" dirty="0" smtClean="0"/>
              <a:t>Safeguarding Training – Prevent Strategy </a:t>
            </a:r>
            <a:endParaRPr lang="en-GB" sz="7200" dirty="0"/>
          </a:p>
        </p:txBody>
      </p:sp>
      <p:sp>
        <p:nvSpPr>
          <p:cNvPr id="3" name="Subtitle 2"/>
          <p:cNvSpPr>
            <a:spLocks noGrp="1"/>
          </p:cNvSpPr>
          <p:nvPr>
            <p:ph type="subTitle" idx="1"/>
          </p:nvPr>
        </p:nvSpPr>
        <p:spPr>
          <a:xfrm>
            <a:off x="2339752" y="3581400"/>
            <a:ext cx="4968552" cy="2133600"/>
          </a:xfrm>
        </p:spPr>
        <p:txBody>
          <a:bodyPr>
            <a:noAutofit/>
          </a:bodyPr>
          <a:lstStyle/>
          <a:p>
            <a:r>
              <a:rPr lang="en-GB" sz="4400" dirty="0" smtClean="0">
                <a:solidFill>
                  <a:schemeClr val="tx2"/>
                </a:solidFill>
              </a:rPr>
              <a:t>St Philip Westbrook CEAP</a:t>
            </a:r>
            <a:endParaRPr lang="en-GB" sz="4400" dirty="0" smtClean="0">
              <a:solidFill>
                <a:schemeClr val="tx2"/>
              </a:solidFill>
            </a:endParaRPr>
          </a:p>
          <a:p>
            <a:r>
              <a:rPr lang="en-GB" sz="4400" dirty="0" smtClean="0">
                <a:solidFill>
                  <a:schemeClr val="tx2"/>
                </a:solidFill>
              </a:rPr>
              <a:t>December </a:t>
            </a:r>
            <a:r>
              <a:rPr lang="en-GB" sz="4400" dirty="0" smtClean="0">
                <a:solidFill>
                  <a:schemeClr val="tx2"/>
                </a:solidFill>
              </a:rPr>
              <a:t>2015</a:t>
            </a:r>
            <a:endParaRPr lang="en-GB" sz="4400" dirty="0">
              <a:solidFill>
                <a:schemeClr val="tx2"/>
              </a:solidFill>
            </a:endParaRPr>
          </a:p>
        </p:txBody>
      </p:sp>
    </p:spTree>
    <p:extLst>
      <p:ext uri="{BB962C8B-B14F-4D97-AF65-F5344CB8AC3E}">
        <p14:creationId xmlns:p14="http://schemas.microsoft.com/office/powerpoint/2010/main" val="2321563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Assessment</a:t>
            </a:r>
            <a:endParaRPr lang="en-GB" dirty="0"/>
          </a:p>
        </p:txBody>
      </p:sp>
      <p:sp>
        <p:nvSpPr>
          <p:cNvPr id="3" name="Content Placeholder 2"/>
          <p:cNvSpPr>
            <a:spLocks noGrp="1"/>
          </p:cNvSpPr>
          <p:nvPr>
            <p:ph idx="1"/>
          </p:nvPr>
        </p:nvSpPr>
        <p:spPr/>
        <p:txBody>
          <a:bodyPr>
            <a:normAutofit lnSpcReduction="10000"/>
          </a:bodyPr>
          <a:lstStyle/>
          <a:p>
            <a:r>
              <a:rPr lang="en-GB" dirty="0" smtClean="0"/>
              <a:t>The statutory guidance makes clear that schools are expected to assess the risk of children being drawn into terrorism, including support for extremist ideas that are part of terrorist ideology. This means being able to demonstrate both a general understanding of the risk affecting children and young people in the area and a specific understanding of how to identify individual children who may be at risk and what to do to support them</a:t>
            </a:r>
            <a:endParaRPr lang="en-GB" dirty="0"/>
          </a:p>
        </p:txBody>
      </p:sp>
    </p:spTree>
    <p:extLst>
      <p:ext uri="{BB962C8B-B14F-4D97-AF65-F5344CB8AC3E}">
        <p14:creationId xmlns:p14="http://schemas.microsoft.com/office/powerpoint/2010/main" val="2954911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Identification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No single way of identifying an individual who is likely to be susceptible to a terrorist ideology</a:t>
            </a:r>
          </a:p>
          <a:p>
            <a:r>
              <a:rPr lang="en-GB" dirty="0" smtClean="0"/>
              <a:t>As with managing other safeguarding risks, staff need to be alert to changes in children’s behaviour which could indicate that they may be in need of help or protection</a:t>
            </a:r>
          </a:p>
          <a:p>
            <a:r>
              <a:rPr lang="en-GB" dirty="0" smtClean="0"/>
              <a:t>Children at risk of radicalisation may display different signs or seek to hide their views</a:t>
            </a:r>
          </a:p>
          <a:p>
            <a:r>
              <a:rPr lang="en-GB" dirty="0" smtClean="0"/>
              <a:t>Use professional judgement in identifying children who may be at risk of radicalisation and act proportionately</a:t>
            </a:r>
            <a:endParaRPr lang="en-GB" dirty="0"/>
          </a:p>
        </p:txBody>
      </p:sp>
    </p:spTree>
    <p:extLst>
      <p:ext uri="{BB962C8B-B14F-4D97-AF65-F5344CB8AC3E}">
        <p14:creationId xmlns:p14="http://schemas.microsoft.com/office/powerpoint/2010/main" val="2905082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Young children</a:t>
            </a:r>
            <a:endParaRPr lang="en-GB" dirty="0"/>
          </a:p>
        </p:txBody>
      </p:sp>
      <p:sp>
        <p:nvSpPr>
          <p:cNvPr id="6" name="Content Placeholder 5"/>
          <p:cNvSpPr>
            <a:spLocks noGrp="1"/>
          </p:cNvSpPr>
          <p:nvPr>
            <p:ph idx="1"/>
          </p:nvPr>
        </p:nvSpPr>
        <p:spPr>
          <a:xfrm>
            <a:off x="457200" y="4509120"/>
            <a:ext cx="8229600" cy="1617043"/>
          </a:xfrm>
        </p:spPr>
        <p:txBody>
          <a:bodyPr/>
          <a:lstStyle/>
          <a:p>
            <a:pPr marL="0" indent="0">
              <a:buNone/>
            </a:pPr>
            <a:endParaRPr lang="en-GB" dirty="0"/>
          </a:p>
        </p:txBody>
      </p:sp>
      <p:sp>
        <p:nvSpPr>
          <p:cNvPr id="5" name="TextBox 4"/>
          <p:cNvSpPr txBox="1"/>
          <p:nvPr/>
        </p:nvSpPr>
        <p:spPr>
          <a:xfrm>
            <a:off x="683568" y="1340768"/>
            <a:ext cx="8064896" cy="4031873"/>
          </a:xfrm>
          <a:prstGeom prst="rect">
            <a:avLst/>
          </a:prstGeom>
          <a:noFill/>
        </p:spPr>
        <p:txBody>
          <a:bodyPr wrap="square" rtlCol="0">
            <a:spAutoFit/>
          </a:bodyPr>
          <a:lstStyle/>
          <a:p>
            <a:r>
              <a:rPr lang="en-GB" sz="3200" dirty="0" smtClean="0"/>
              <a:t>Even very  young children may be vulnerable to radicalisation by others, whether in the family or outside, and display concerning behaviour. The Prevent duty does not require teachers or childcare providers to carry out unnecessary intrusion into family life but as with other safeguarding risk, they must take action when they observe behaviour of concern</a:t>
            </a:r>
            <a:endParaRPr lang="en-GB" sz="3200" dirty="0"/>
          </a:p>
        </p:txBody>
      </p:sp>
    </p:spTree>
    <p:extLst>
      <p:ext uri="{BB962C8B-B14F-4D97-AF65-F5344CB8AC3E}">
        <p14:creationId xmlns:p14="http://schemas.microsoft.com/office/powerpoint/2010/main" val="3991253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procedures</a:t>
            </a:r>
            <a:endParaRPr lang="en-GB" dirty="0"/>
          </a:p>
        </p:txBody>
      </p:sp>
      <p:sp>
        <p:nvSpPr>
          <p:cNvPr id="3" name="Content Placeholder 2"/>
          <p:cNvSpPr>
            <a:spLocks noGrp="1"/>
          </p:cNvSpPr>
          <p:nvPr>
            <p:ph idx="1"/>
          </p:nvPr>
        </p:nvSpPr>
        <p:spPr/>
        <p:txBody>
          <a:bodyPr/>
          <a:lstStyle/>
          <a:p>
            <a:r>
              <a:rPr lang="en-GB" dirty="0" smtClean="0"/>
              <a:t>Clear procedures need to be in place to protect children at risk of radicalisation</a:t>
            </a:r>
          </a:p>
          <a:p>
            <a:r>
              <a:rPr lang="en-GB" dirty="0" smtClean="0"/>
              <a:t>Refer to </a:t>
            </a:r>
            <a:r>
              <a:rPr lang="en-GB" i="1" dirty="0" smtClean="0"/>
              <a:t>Working Together to Safeguard </a:t>
            </a:r>
            <a:r>
              <a:rPr lang="en-GB" i="1" dirty="0"/>
              <a:t>C</a:t>
            </a:r>
            <a:r>
              <a:rPr lang="en-GB" i="1" dirty="0" smtClean="0"/>
              <a:t>hildren </a:t>
            </a:r>
            <a:r>
              <a:rPr lang="en-GB" dirty="0" smtClean="0"/>
              <a:t>and </a:t>
            </a:r>
            <a:r>
              <a:rPr lang="en-GB" i="1" dirty="0" smtClean="0"/>
              <a:t>Keeping children </a:t>
            </a:r>
            <a:r>
              <a:rPr lang="en-GB" i="1" dirty="0"/>
              <a:t>s</a:t>
            </a:r>
            <a:r>
              <a:rPr lang="en-GB" i="1" dirty="0" smtClean="0"/>
              <a:t>afe in Education</a:t>
            </a:r>
          </a:p>
          <a:p>
            <a:endParaRPr lang="en-GB" dirty="0"/>
          </a:p>
        </p:txBody>
      </p:sp>
    </p:spTree>
    <p:extLst>
      <p:ext uri="{BB962C8B-B14F-4D97-AF65-F5344CB8AC3E}">
        <p14:creationId xmlns:p14="http://schemas.microsoft.com/office/powerpoint/2010/main" val="3320375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Channel Programme</a:t>
            </a:r>
            <a:endParaRPr lang="en-GB" dirty="0"/>
          </a:p>
        </p:txBody>
      </p:sp>
      <p:sp>
        <p:nvSpPr>
          <p:cNvPr id="5" name="TextBox 4"/>
          <p:cNvSpPr txBox="1"/>
          <p:nvPr/>
        </p:nvSpPr>
        <p:spPr>
          <a:xfrm>
            <a:off x="827584" y="1628800"/>
            <a:ext cx="7704856" cy="4647426"/>
          </a:xfrm>
          <a:prstGeom prst="rect">
            <a:avLst/>
          </a:prstGeom>
          <a:noFill/>
        </p:spPr>
        <p:txBody>
          <a:bodyPr wrap="square" rtlCol="0">
            <a:spAutoFit/>
          </a:bodyPr>
          <a:lstStyle/>
          <a:p>
            <a:r>
              <a:rPr lang="en-GB" sz="2400" dirty="0" smtClean="0"/>
              <a:t>Channel is a programme which focuses on providing support at an early stage to people who are identified as being vulnerable to being drawn into terrorism. It provides a mechanism for schools to make a referral if they are concerned about a child or children.</a:t>
            </a:r>
          </a:p>
          <a:p>
            <a:r>
              <a:rPr lang="en-GB" sz="2400" dirty="0" smtClean="0"/>
              <a:t>An individual’s engagement with the programme is entirely voluntary at all stages</a:t>
            </a:r>
          </a:p>
          <a:p>
            <a:r>
              <a:rPr lang="en-GB" sz="2400" dirty="0" smtClean="0"/>
              <a:t>An online general awareness training module on Channel is available. It support staff to</a:t>
            </a:r>
            <a:r>
              <a:rPr lang="en-GB" sz="2400" dirty="0"/>
              <a:t> </a:t>
            </a:r>
            <a:r>
              <a:rPr lang="en-GB" sz="2400" dirty="0" smtClean="0"/>
              <a:t>identify factors that can make people  vulnerable to radicalisation, and case studies illustrating the types of intervention that may be appropriate, in addition to Channel</a:t>
            </a:r>
            <a:endParaRPr lang="en-GB" sz="2400" dirty="0"/>
          </a:p>
        </p:txBody>
      </p:sp>
    </p:spTree>
    <p:extLst>
      <p:ext uri="{BB962C8B-B14F-4D97-AF65-F5344CB8AC3E}">
        <p14:creationId xmlns:p14="http://schemas.microsoft.com/office/powerpoint/2010/main" val="928176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Working in Partnership</a:t>
            </a:r>
            <a:endParaRPr lang="en-GB" dirty="0"/>
          </a:p>
        </p:txBody>
      </p:sp>
      <p:sp>
        <p:nvSpPr>
          <p:cNvPr id="3" name="Content Placeholder 2"/>
          <p:cNvSpPr>
            <a:spLocks noGrp="1"/>
          </p:cNvSpPr>
          <p:nvPr>
            <p:ph idx="1"/>
          </p:nvPr>
        </p:nvSpPr>
        <p:spPr/>
        <p:txBody>
          <a:bodyPr>
            <a:normAutofit lnSpcReduction="10000"/>
          </a:bodyPr>
          <a:lstStyle/>
          <a:p>
            <a:r>
              <a:rPr lang="en-GB" dirty="0" smtClean="0"/>
              <a:t>Local Safeguarding Children Board (LSCB) are responsible for co-ordinating what is done by local agencies to safeguard and promote welfare of children</a:t>
            </a:r>
          </a:p>
          <a:p>
            <a:r>
              <a:rPr lang="en-GB" dirty="0" smtClean="0"/>
              <a:t>LA and police are vital to all aspects of Prevent  work. They will provide advice to schools</a:t>
            </a:r>
          </a:p>
          <a:p>
            <a:r>
              <a:rPr lang="en-GB" dirty="0" smtClean="0"/>
              <a:t>Effective engagement with parents – assist and advise families who raise concerns and point them to the right support mechanisms</a:t>
            </a:r>
          </a:p>
          <a:p>
            <a:endParaRPr lang="en-GB" dirty="0"/>
          </a:p>
        </p:txBody>
      </p:sp>
    </p:spTree>
    <p:extLst>
      <p:ext uri="{BB962C8B-B14F-4D97-AF65-F5344CB8AC3E}">
        <p14:creationId xmlns:p14="http://schemas.microsoft.com/office/powerpoint/2010/main" val="1292109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Staff Training</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Individuals schools and childcare providers are best placed to assess training needs in the light of their assessment of the risk</a:t>
            </a:r>
          </a:p>
          <a:p>
            <a:r>
              <a:rPr lang="en-GB" dirty="0" smtClean="0"/>
              <a:t>Minimum requirement Designated Safeguarding Lead undertakes Prevent awareness training and is able to provide advice and support to other staff members of staff on protecting children from the risk of radicalisation</a:t>
            </a:r>
          </a:p>
          <a:p>
            <a:r>
              <a:rPr lang="en-GB" dirty="0" smtClean="0"/>
              <a:t>As with other online risks of harm, every teacher needs to be aware of the risks posed by the online activity of extremist and terror groups</a:t>
            </a:r>
            <a:endParaRPr lang="en-GB" dirty="0"/>
          </a:p>
        </p:txBody>
      </p:sp>
    </p:spTree>
    <p:extLst>
      <p:ext uri="{BB962C8B-B14F-4D97-AF65-F5344CB8AC3E}">
        <p14:creationId xmlns:p14="http://schemas.microsoft.com/office/powerpoint/2010/main" val="550430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Policies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Statutory guidance makes clear the need for schools to ensure that children are safe from terrorist and extremist material when accessing the internet in schools. Schools must ensure that suitable filtering is in place.</a:t>
            </a:r>
          </a:p>
          <a:p>
            <a:r>
              <a:rPr lang="en-GB" dirty="0" smtClean="0"/>
              <a:t>More generally, schools have an important role to play in equipping children to stay safe online, both in school and outside. Internet safety will usually be integral to a school’s ICT curriculum and can also be embedded in PSHE and SRE. General advice and resources for schools on internet safety are available on the UK Safer Internet </a:t>
            </a:r>
            <a:r>
              <a:rPr lang="en-GB" dirty="0"/>
              <a:t>C</a:t>
            </a:r>
            <a:r>
              <a:rPr lang="en-GB" dirty="0" smtClean="0"/>
              <a:t>entre website</a:t>
            </a:r>
          </a:p>
          <a:p>
            <a:endParaRPr lang="en-GB" dirty="0"/>
          </a:p>
        </p:txBody>
      </p:sp>
    </p:spTree>
    <p:extLst>
      <p:ext uri="{BB962C8B-B14F-4D97-AF65-F5344CB8AC3E}">
        <p14:creationId xmlns:p14="http://schemas.microsoft.com/office/powerpoint/2010/main" val="2996563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Building children’s resilience to radicalisation</a:t>
            </a:r>
            <a:endParaRPr lang="en-GB" dirty="0"/>
          </a:p>
        </p:txBody>
      </p:sp>
      <p:sp>
        <p:nvSpPr>
          <p:cNvPr id="3" name="Content Placeholder 2"/>
          <p:cNvSpPr>
            <a:spLocks noGrp="1"/>
          </p:cNvSpPr>
          <p:nvPr>
            <p:ph idx="1"/>
          </p:nvPr>
        </p:nvSpPr>
        <p:spPr>
          <a:xfrm>
            <a:off x="457200" y="1600200"/>
            <a:ext cx="8229600" cy="5069160"/>
          </a:xfrm>
        </p:spPr>
        <p:txBody>
          <a:bodyPr>
            <a:normAutofit fontScale="70000" lnSpcReduction="20000"/>
          </a:bodyPr>
          <a:lstStyle/>
          <a:p>
            <a:r>
              <a:rPr lang="en-GB" dirty="0" smtClean="0"/>
              <a:t>Provide a safe environment for debating controversial issues and help them to understand how they can influence and participate in decision-making</a:t>
            </a:r>
          </a:p>
          <a:p>
            <a:r>
              <a:rPr lang="en-GB" dirty="0" smtClean="0"/>
              <a:t>Promote SMSC development and within this fundamental British values</a:t>
            </a:r>
          </a:p>
          <a:p>
            <a:r>
              <a:rPr lang="en-GB" dirty="0" smtClean="0"/>
              <a:t>PSHE can equip pupils with time to explore sensitive or controversial issues and equip them with the knowledge and skills to understand and manage difficult situations</a:t>
            </a:r>
          </a:p>
          <a:p>
            <a:r>
              <a:rPr lang="en-GB" dirty="0" smtClean="0"/>
              <a:t>Teach pupils to manage risk, make safer choices, recognise when pressure from others threatens their personal safety and well-being</a:t>
            </a:r>
          </a:p>
          <a:p>
            <a:r>
              <a:rPr lang="en-GB" dirty="0" smtClean="0"/>
              <a:t>Support them to develop effective ways of resisting pressure from others, including knowing when, where and how to get help</a:t>
            </a:r>
          </a:p>
          <a:p>
            <a:r>
              <a:rPr lang="en-GB" dirty="0" smtClean="0"/>
              <a:t>Encourage pupils to develop positive character traits through PSHE, such as resilience, determination, self-esteem and confidence</a:t>
            </a:r>
            <a:endParaRPr lang="en-GB" dirty="0"/>
          </a:p>
        </p:txBody>
      </p:sp>
    </p:spTree>
    <p:extLst>
      <p:ext uri="{BB962C8B-B14F-4D97-AF65-F5344CB8AC3E}">
        <p14:creationId xmlns:p14="http://schemas.microsoft.com/office/powerpoint/2010/main" val="2182223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 appropriateness</a:t>
            </a:r>
            <a:endParaRPr lang="en-GB" dirty="0"/>
          </a:p>
        </p:txBody>
      </p:sp>
      <p:sp>
        <p:nvSpPr>
          <p:cNvPr id="3" name="Content Placeholder 2"/>
          <p:cNvSpPr>
            <a:spLocks noGrp="1"/>
          </p:cNvSpPr>
          <p:nvPr>
            <p:ph idx="1"/>
          </p:nvPr>
        </p:nvSpPr>
        <p:spPr/>
        <p:txBody>
          <a:bodyPr/>
          <a:lstStyle/>
          <a:p>
            <a:r>
              <a:rPr lang="en-GB" dirty="0" smtClean="0"/>
              <a:t>4Children, have produced good practice examples demonstrating what promoting fundamental British Values means in the early years.</a:t>
            </a:r>
          </a:p>
          <a:p>
            <a:r>
              <a:rPr lang="en-GB" dirty="0" smtClean="0"/>
              <a:t>Further advice from the </a:t>
            </a:r>
            <a:r>
              <a:rPr lang="en-GB" dirty="0" err="1" smtClean="0"/>
              <a:t>DfE</a:t>
            </a:r>
            <a:r>
              <a:rPr lang="en-GB" dirty="0" smtClean="0"/>
              <a:t> will follow</a:t>
            </a:r>
            <a:endParaRPr lang="en-GB" dirty="0"/>
          </a:p>
        </p:txBody>
      </p:sp>
    </p:spTree>
    <p:extLst>
      <p:ext uri="{BB962C8B-B14F-4D97-AF65-F5344CB8AC3E}">
        <p14:creationId xmlns:p14="http://schemas.microsoft.com/office/powerpoint/2010/main" val="2189015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a:xfrm>
            <a:off x="457200" y="1600200"/>
            <a:ext cx="8229600" cy="4997152"/>
          </a:xfrm>
        </p:spPr>
        <p:txBody>
          <a:bodyPr>
            <a:normAutofit lnSpcReduction="10000"/>
          </a:bodyPr>
          <a:lstStyle/>
          <a:p>
            <a:pPr marL="0" indent="0">
              <a:buNone/>
            </a:pPr>
            <a:r>
              <a:rPr lang="en-GB" dirty="0" smtClean="0"/>
              <a:t>From 1</a:t>
            </a:r>
            <a:r>
              <a:rPr lang="en-GB" baseline="30000" dirty="0" smtClean="0"/>
              <a:t>st</a:t>
            </a:r>
            <a:r>
              <a:rPr lang="en-GB" dirty="0" smtClean="0"/>
              <a:t> July 2015 all schools are subject to a duty under section 26 of the Counter-Terrorism and Security Act 2015, in the exercise of their functions, to have ‘due regard to the need to prevent people from being drawn into terrorism’. This duty is known as the Prevent duty. It applies to a wide range of public-facing bodies. Bodies to which the duty applies must have regard to statutory guidance. (Paragraphs 57-76 of the guidance are concerned specifically with schools and childcare providers.</a:t>
            </a:r>
            <a:endParaRPr lang="en-GB" dirty="0"/>
          </a:p>
        </p:txBody>
      </p:sp>
    </p:spTree>
    <p:extLst>
      <p:ext uri="{BB962C8B-B14F-4D97-AF65-F5344CB8AC3E}">
        <p14:creationId xmlns:p14="http://schemas.microsoft.com/office/powerpoint/2010/main" val="19755111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organisations</a:t>
            </a:r>
            <a:endParaRPr lang="en-GB" dirty="0"/>
          </a:p>
        </p:txBody>
      </p:sp>
      <p:sp>
        <p:nvSpPr>
          <p:cNvPr id="3" name="Content Placeholder 2"/>
          <p:cNvSpPr>
            <a:spLocks noGrp="1"/>
          </p:cNvSpPr>
          <p:nvPr>
            <p:ph idx="1"/>
          </p:nvPr>
        </p:nvSpPr>
        <p:spPr/>
        <p:txBody>
          <a:bodyPr/>
          <a:lstStyle/>
          <a:p>
            <a:r>
              <a:rPr lang="en-GB" dirty="0" smtClean="0"/>
              <a:t>EDL – English Defence League (right wing)</a:t>
            </a:r>
          </a:p>
          <a:p>
            <a:r>
              <a:rPr lang="en-GB" dirty="0" smtClean="0"/>
              <a:t>Extreme Left Wing – Anti-capitalist</a:t>
            </a:r>
          </a:p>
          <a:p>
            <a:r>
              <a:rPr lang="en-GB" dirty="0" smtClean="0"/>
              <a:t>Domestic – animal rights, anti-</a:t>
            </a:r>
            <a:r>
              <a:rPr lang="en-GB" dirty="0" err="1" smtClean="0"/>
              <a:t>fracking</a:t>
            </a:r>
            <a:endParaRPr lang="en-GB" dirty="0" smtClean="0"/>
          </a:p>
          <a:p>
            <a:r>
              <a:rPr lang="en-GB" dirty="0" smtClean="0"/>
              <a:t>ISIL</a:t>
            </a:r>
            <a:endParaRPr lang="en-GB" dirty="0"/>
          </a:p>
        </p:txBody>
      </p:sp>
    </p:spTree>
    <p:extLst>
      <p:ext uri="{BB962C8B-B14F-4D97-AF65-F5344CB8AC3E}">
        <p14:creationId xmlns:p14="http://schemas.microsoft.com/office/powerpoint/2010/main" val="13839088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Severe level</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700 UK citizens are currently believed to be in war torn countries. They will come back and they will be de-humanised to preservation of human life</a:t>
            </a:r>
          </a:p>
          <a:p>
            <a:r>
              <a:rPr lang="en-GB" dirty="0" smtClean="0"/>
              <a:t>CONTEST – Counter Terrorism Strategy</a:t>
            </a:r>
          </a:p>
          <a:p>
            <a:r>
              <a:rPr lang="en-GB" dirty="0" smtClean="0"/>
              <a:t>PREVENT – only long term solution</a:t>
            </a:r>
          </a:p>
          <a:p>
            <a:r>
              <a:rPr lang="en-GB" dirty="0" smtClean="0"/>
              <a:t>Protect </a:t>
            </a:r>
          </a:p>
          <a:p>
            <a:r>
              <a:rPr lang="en-GB" dirty="0" smtClean="0"/>
              <a:t>Prepare</a:t>
            </a:r>
          </a:p>
          <a:p>
            <a:r>
              <a:rPr lang="en-GB" dirty="0" smtClean="0"/>
              <a:t>Pursue – stop terrorist attacks</a:t>
            </a:r>
          </a:p>
          <a:p>
            <a:r>
              <a:rPr lang="en-GB" dirty="0" smtClean="0"/>
              <a:t>Mitigate the impact of a terrorist attack</a:t>
            </a:r>
            <a:endParaRPr lang="en-GB" dirty="0"/>
          </a:p>
        </p:txBody>
      </p:sp>
    </p:spTree>
    <p:extLst>
      <p:ext uri="{BB962C8B-B14F-4D97-AF65-F5344CB8AC3E}">
        <p14:creationId xmlns:p14="http://schemas.microsoft.com/office/powerpoint/2010/main" val="2141196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Emergency Planning</a:t>
            </a:r>
            <a:endParaRPr lang="en-GB" dirty="0"/>
          </a:p>
        </p:txBody>
      </p:sp>
      <p:sp>
        <p:nvSpPr>
          <p:cNvPr id="3" name="Content Placeholder 2"/>
          <p:cNvSpPr>
            <a:spLocks noGrp="1"/>
          </p:cNvSpPr>
          <p:nvPr>
            <p:ph idx="1"/>
          </p:nvPr>
        </p:nvSpPr>
        <p:spPr/>
        <p:txBody>
          <a:bodyPr/>
          <a:lstStyle/>
          <a:p>
            <a:r>
              <a:rPr lang="en-GB" dirty="0" smtClean="0"/>
              <a:t>Channel – multi-agency approach to support vulnerable individuals at risk of being radicalised</a:t>
            </a:r>
          </a:p>
          <a:p>
            <a:r>
              <a:rPr lang="en-GB" dirty="0" smtClean="0"/>
              <a:t>They must have some kind of engagement (ideology)</a:t>
            </a:r>
          </a:p>
          <a:p>
            <a:r>
              <a:rPr lang="en-GB" dirty="0" smtClean="0"/>
              <a:t>They must have Intent and Capability</a:t>
            </a:r>
          </a:p>
          <a:p>
            <a:pPr marL="0" indent="0">
              <a:buNone/>
            </a:pPr>
            <a:endParaRPr lang="en-GB" dirty="0"/>
          </a:p>
        </p:txBody>
      </p:sp>
    </p:spTree>
    <p:extLst>
      <p:ext uri="{BB962C8B-B14F-4D97-AF65-F5344CB8AC3E}">
        <p14:creationId xmlns:p14="http://schemas.microsoft.com/office/powerpoint/2010/main" val="3939596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should you look for?</a:t>
            </a:r>
            <a:endParaRPr lang="en-GB" dirty="0"/>
          </a:p>
        </p:txBody>
      </p:sp>
      <p:sp>
        <p:nvSpPr>
          <p:cNvPr id="3" name="Content Placeholder 2"/>
          <p:cNvSpPr>
            <a:spLocks noGrp="1"/>
          </p:cNvSpPr>
          <p:nvPr>
            <p:ph idx="1"/>
          </p:nvPr>
        </p:nvSpPr>
        <p:spPr/>
        <p:txBody>
          <a:bodyPr/>
          <a:lstStyle/>
          <a:p>
            <a:r>
              <a:rPr lang="en-GB" dirty="0" smtClean="0"/>
              <a:t>Change in appearance</a:t>
            </a:r>
          </a:p>
          <a:p>
            <a:r>
              <a:rPr lang="en-GB" dirty="0" smtClean="0"/>
              <a:t>Change in friendship group</a:t>
            </a:r>
          </a:p>
          <a:p>
            <a:pPr marL="0" indent="0">
              <a:buNone/>
            </a:pPr>
            <a:endParaRPr lang="en-GB" dirty="0" smtClean="0"/>
          </a:p>
          <a:p>
            <a:endParaRPr lang="en-GB" dirty="0"/>
          </a:p>
        </p:txBody>
      </p:sp>
    </p:spTree>
    <p:extLst>
      <p:ext uri="{BB962C8B-B14F-4D97-AF65-F5344CB8AC3E}">
        <p14:creationId xmlns:p14="http://schemas.microsoft.com/office/powerpoint/2010/main" val="1941876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 information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Merseyside Police Special Branch – 0151 777 8311</a:t>
            </a:r>
          </a:p>
          <a:p>
            <a:r>
              <a:rPr lang="en-GB" dirty="0" smtClean="0">
                <a:hlinkClick r:id="rId2"/>
              </a:rPr>
              <a:t>Msoc.prevent@merseyside.police.uk</a:t>
            </a:r>
            <a:endParaRPr lang="en-GB" dirty="0" smtClean="0"/>
          </a:p>
          <a:p>
            <a:r>
              <a:rPr lang="en-GB" dirty="0" smtClean="0"/>
              <a:t>Call 0800 789 321 to report </a:t>
            </a:r>
          </a:p>
          <a:p>
            <a:r>
              <a:rPr lang="en-GB" u="sng" dirty="0">
                <a:hlinkClick r:id="rId3"/>
              </a:rPr>
              <a:t>http://www.merseyside.police.uk/advice-and-protection/terrorism/prevent</a:t>
            </a:r>
            <a:r>
              <a:rPr lang="en-GB" u="sng" dirty="0" smtClean="0">
                <a:hlinkClick r:id="rId3"/>
              </a:rPr>
              <a:t>/</a:t>
            </a:r>
            <a:endParaRPr lang="en-GB" u="sng" dirty="0" smtClean="0"/>
          </a:p>
          <a:p>
            <a:r>
              <a:rPr lang="en-GB" u="sng" dirty="0"/>
              <a:t>PREVENT</a:t>
            </a:r>
            <a:endParaRPr lang="en-GB" dirty="0"/>
          </a:p>
          <a:p>
            <a:r>
              <a:rPr lang="en-GB" dirty="0"/>
              <a:t>Primary school referrals will go to “Channel Panel”</a:t>
            </a:r>
          </a:p>
          <a:p>
            <a:r>
              <a:rPr lang="en-GB" dirty="0"/>
              <a:t>Safeguarding issue / early intervention opportunity. Police will help you to make a referral</a:t>
            </a:r>
            <a:r>
              <a:rPr lang="en-GB" dirty="0" smtClean="0"/>
              <a:t>.</a:t>
            </a:r>
            <a:r>
              <a:rPr lang="en-GB" dirty="0"/>
              <a:t> </a:t>
            </a:r>
          </a:p>
          <a:p>
            <a:r>
              <a:rPr lang="en-GB" dirty="0" err="1"/>
              <a:t>twitter@merpolprevent</a:t>
            </a:r>
            <a:endParaRPr lang="en-GB" dirty="0"/>
          </a:p>
          <a:p>
            <a:endParaRPr lang="en-GB" dirty="0"/>
          </a:p>
          <a:p>
            <a:endParaRPr lang="en-GB" dirty="0" smtClean="0"/>
          </a:p>
          <a:p>
            <a:endParaRPr lang="en-GB" dirty="0"/>
          </a:p>
        </p:txBody>
      </p:sp>
    </p:spTree>
    <p:extLst>
      <p:ext uri="{BB962C8B-B14F-4D97-AF65-F5344CB8AC3E}">
        <p14:creationId xmlns:p14="http://schemas.microsoft.com/office/powerpoint/2010/main" val="1141929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to do if you have a concern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Follow the normal safeguarding procedures if you have a concern about a particular pupil</a:t>
            </a:r>
          </a:p>
          <a:p>
            <a:r>
              <a:rPr lang="en-GB" dirty="0" smtClean="0"/>
              <a:t>Discuss concerns with safeguarding lead and where deemed necessary with children’s social care.</a:t>
            </a:r>
          </a:p>
          <a:p>
            <a:r>
              <a:rPr lang="en-GB" dirty="0" smtClean="0"/>
              <a:t>You can contact the local police force by ringing 101. They can help you gain access to support and advice</a:t>
            </a:r>
          </a:p>
          <a:p>
            <a:r>
              <a:rPr lang="en-GB" dirty="0" err="1" smtClean="0"/>
              <a:t>DfE</a:t>
            </a:r>
            <a:r>
              <a:rPr lang="en-GB" dirty="0" smtClean="0"/>
              <a:t> dedicated no. 020 7340 7264</a:t>
            </a:r>
          </a:p>
          <a:p>
            <a:r>
              <a:rPr lang="en-GB" dirty="0" smtClean="0"/>
              <a:t>Email – </a:t>
            </a:r>
            <a:r>
              <a:rPr lang="en-GB" dirty="0" smtClean="0">
                <a:solidFill>
                  <a:schemeClr val="accent6">
                    <a:lumMod val="20000"/>
                    <a:lumOff val="80000"/>
                  </a:schemeClr>
                </a:solidFill>
                <a:hlinkClick r:id="rId2"/>
              </a:rPr>
              <a:t>counter.extremism@education.gsi.gov.uk</a:t>
            </a:r>
            <a:endParaRPr lang="en-GB" dirty="0" smtClean="0">
              <a:solidFill>
                <a:schemeClr val="accent6">
                  <a:lumMod val="20000"/>
                  <a:lumOff val="80000"/>
                </a:schemeClr>
              </a:solidFill>
            </a:endParaRPr>
          </a:p>
          <a:p>
            <a:pPr marL="0" indent="0">
              <a:buNone/>
            </a:pPr>
            <a:r>
              <a:rPr lang="en-GB" dirty="0" smtClean="0"/>
              <a:t>NB the above email address is not intended to be used in an emergency situation, such as a child being at risk of immediate harm or a security incident in which case the </a:t>
            </a:r>
            <a:r>
              <a:rPr lang="en-GB" dirty="0"/>
              <a:t>n</a:t>
            </a:r>
            <a:r>
              <a:rPr lang="en-GB" dirty="0" smtClean="0"/>
              <a:t>ormal emergency procedures should be followed.</a:t>
            </a:r>
            <a:endParaRPr lang="en-GB" dirty="0"/>
          </a:p>
        </p:txBody>
      </p:sp>
    </p:spTree>
    <p:extLst>
      <p:ext uri="{BB962C8B-B14F-4D97-AF65-F5344CB8AC3E}">
        <p14:creationId xmlns:p14="http://schemas.microsoft.com/office/powerpoint/2010/main" val="2704744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Aims of the session:</a:t>
            </a:r>
          </a:p>
          <a:p>
            <a:r>
              <a:rPr lang="en-GB" dirty="0" smtClean="0"/>
              <a:t>Explain what the Prevent duty means for schools and childcare providers</a:t>
            </a:r>
          </a:p>
          <a:p>
            <a:r>
              <a:rPr lang="en-GB" dirty="0" smtClean="0"/>
              <a:t>Make clear what schools and childcare providers should do to demonstrate compliance with the duty; and</a:t>
            </a:r>
          </a:p>
          <a:p>
            <a:r>
              <a:rPr lang="en-GB" dirty="0" smtClean="0"/>
              <a:t>Inform staff about other sources of information, advice and support</a:t>
            </a:r>
          </a:p>
          <a:p>
            <a:r>
              <a:rPr lang="en-GB" dirty="0" smtClean="0"/>
              <a:t>Raise awareness of how you can prevent terrorism and violent extremism, both nationally and locally</a:t>
            </a:r>
            <a:endParaRPr lang="en-GB" dirty="0"/>
          </a:p>
        </p:txBody>
      </p:sp>
    </p:spTree>
    <p:extLst>
      <p:ext uri="{BB962C8B-B14F-4D97-AF65-F5344CB8AC3E}">
        <p14:creationId xmlns:p14="http://schemas.microsoft.com/office/powerpoint/2010/main" val="3347652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Roles and responsibilities</a:t>
            </a:r>
            <a:endParaRPr lang="en-GB" dirty="0"/>
          </a:p>
        </p:txBody>
      </p:sp>
      <p:sp>
        <p:nvSpPr>
          <p:cNvPr id="5" name="Content Placeholder 4"/>
          <p:cNvSpPr>
            <a:spLocks noGrp="1"/>
          </p:cNvSpPr>
          <p:nvPr>
            <p:ph idx="1"/>
          </p:nvPr>
        </p:nvSpPr>
        <p:spPr/>
        <p:txBody>
          <a:bodyPr>
            <a:normAutofit lnSpcReduction="10000"/>
          </a:bodyPr>
          <a:lstStyle/>
          <a:p>
            <a:r>
              <a:rPr lang="en-GB" dirty="0" smtClean="0"/>
              <a:t>Help keep communities safe by supporting vulnerable individuals within them</a:t>
            </a:r>
          </a:p>
          <a:p>
            <a:r>
              <a:rPr lang="en-GB" dirty="0" smtClean="0"/>
              <a:t>Multi-agency approach to support vulnerable individuals at risk of being radicalised </a:t>
            </a:r>
          </a:p>
          <a:p>
            <a:r>
              <a:rPr lang="en-GB" dirty="0" smtClean="0"/>
              <a:t>Understand action is a safeguarding matter – early intervention and pre-criminal</a:t>
            </a:r>
          </a:p>
          <a:p>
            <a:r>
              <a:rPr lang="en-GB" dirty="0" smtClean="0"/>
              <a:t>Protect children from the risk of radicalisation and take action to protect children from this risk</a:t>
            </a:r>
            <a:endParaRPr lang="en-GB" dirty="0"/>
          </a:p>
        </p:txBody>
      </p:sp>
    </p:spTree>
    <p:extLst>
      <p:ext uri="{BB962C8B-B14F-4D97-AF65-F5344CB8AC3E}">
        <p14:creationId xmlns:p14="http://schemas.microsoft.com/office/powerpoint/2010/main" val="4185359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Prevent duty</a:t>
            </a:r>
            <a:endParaRPr lang="en-GB" dirty="0"/>
          </a:p>
        </p:txBody>
      </p:sp>
      <p:sp>
        <p:nvSpPr>
          <p:cNvPr id="3" name="Content Placeholder 2"/>
          <p:cNvSpPr>
            <a:spLocks noGrp="1"/>
          </p:cNvSpPr>
          <p:nvPr>
            <p:ph idx="1"/>
          </p:nvPr>
        </p:nvSpPr>
        <p:spPr/>
        <p:txBody>
          <a:bodyPr/>
          <a:lstStyle/>
          <a:p>
            <a:r>
              <a:rPr lang="en-GB" dirty="0" smtClean="0"/>
              <a:t>Prevent duty. The Prevent duty is the duty in the Counter-Terrorism and Security Act 2015 on specified authorities, in the exercise of their functions, to have due regard to the need to prevent people from being drawn into terrorism </a:t>
            </a:r>
            <a:endParaRPr lang="en-GB" dirty="0"/>
          </a:p>
        </p:txBody>
      </p:sp>
    </p:spTree>
    <p:extLst>
      <p:ext uri="{BB962C8B-B14F-4D97-AF65-F5344CB8AC3E}">
        <p14:creationId xmlns:p14="http://schemas.microsoft.com/office/powerpoint/2010/main" val="3097793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Prevent duty: what it means for schools and childcare providers</a:t>
            </a:r>
            <a:endParaRPr lang="en-GB" dirty="0"/>
          </a:p>
        </p:txBody>
      </p:sp>
      <p:sp>
        <p:nvSpPr>
          <p:cNvPr id="3" name="Content Placeholder 2"/>
          <p:cNvSpPr>
            <a:spLocks noGrp="1"/>
          </p:cNvSpPr>
          <p:nvPr>
            <p:ph idx="1"/>
          </p:nvPr>
        </p:nvSpPr>
        <p:spPr>
          <a:xfrm>
            <a:off x="457200" y="1600200"/>
            <a:ext cx="8229600" cy="5069160"/>
          </a:xfrm>
        </p:spPr>
        <p:txBody>
          <a:bodyPr>
            <a:normAutofit fontScale="92500" lnSpcReduction="10000"/>
          </a:bodyPr>
          <a:lstStyle/>
          <a:p>
            <a:pPr marL="0" indent="0">
              <a:buNone/>
            </a:pPr>
            <a:r>
              <a:rPr lang="en-GB" dirty="0" smtClean="0"/>
              <a:t>In order for schools and childcare providers to fulfil the Prevent duty, it is essential that staff are able to identify children who may be vulnerable to radicalisation, and know what to do when they are identified. Protecting children from the risk of radicalisation should be seen as part of the schools’ and childcare providers’ wider safeguarding duties, and is similar in nature to protecting children from other harms (e.g. drugs, gangs, neglect, sexual exploitation), whether these come from within their family or are the product of outside influences.</a:t>
            </a:r>
            <a:endParaRPr lang="en-GB" dirty="0"/>
          </a:p>
        </p:txBody>
      </p:sp>
    </p:spTree>
    <p:extLst>
      <p:ext uri="{BB962C8B-B14F-4D97-AF65-F5344CB8AC3E}">
        <p14:creationId xmlns:p14="http://schemas.microsoft.com/office/powerpoint/2010/main" val="350560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resilience</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Schools can also build resilience to radicalisation by promoting fundamental British values and enabling them to challenge extremist views. It is important to emphasise that the Prevent duty is not intended to stop pupils debating controversial issues. On the contrary, schools should provide a safe space in which children and staff can understand the risks associated with terrorism and develop the knowledge and skills to be able to challenge extremist arguments. For early years providers, the statutory framework for the EYFS sets standards for learning, development and care for children 0-5, thereby assisting their personal, social and emotional development and understanding of the world.</a:t>
            </a:r>
            <a:endParaRPr lang="en-GB" dirty="0"/>
          </a:p>
        </p:txBody>
      </p:sp>
    </p:spTree>
    <p:extLst>
      <p:ext uri="{BB962C8B-B14F-4D97-AF65-F5344CB8AC3E}">
        <p14:creationId xmlns:p14="http://schemas.microsoft.com/office/powerpoint/2010/main" val="689596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Requirements on schools</a:t>
            </a:r>
            <a:endParaRPr lang="en-GB" dirty="0"/>
          </a:p>
        </p:txBody>
      </p:sp>
      <p:sp>
        <p:nvSpPr>
          <p:cNvPr id="3" name="Content Placeholder 2"/>
          <p:cNvSpPr>
            <a:spLocks noGrp="1"/>
          </p:cNvSpPr>
          <p:nvPr>
            <p:ph idx="1"/>
          </p:nvPr>
        </p:nvSpPr>
        <p:spPr/>
        <p:txBody>
          <a:bodyPr/>
          <a:lstStyle/>
          <a:p>
            <a:pPr marL="0" indent="0">
              <a:buNone/>
            </a:pPr>
            <a:r>
              <a:rPr lang="en-GB" dirty="0" smtClean="0"/>
              <a:t>The statutory guidance on the Prevent duty summarises the requirements on schools in terms of four general themes: risk assessment, working in partnership, staff training and IT policies. Advice focuses on those four themes.</a:t>
            </a:r>
            <a:endParaRPr lang="en-GB" dirty="0"/>
          </a:p>
        </p:txBody>
      </p:sp>
    </p:spTree>
    <p:extLst>
      <p:ext uri="{BB962C8B-B14F-4D97-AF65-F5344CB8AC3E}">
        <p14:creationId xmlns:p14="http://schemas.microsoft.com/office/powerpoint/2010/main" val="35676048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Assessment (</a:t>
            </a:r>
            <a:r>
              <a:rPr lang="en-GB" dirty="0" err="1" smtClean="0"/>
              <a:t>cont</a:t>
            </a:r>
            <a:r>
              <a:rPr lang="en-GB" dirty="0" smtClean="0"/>
              <a: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General risks may vary from area to area</a:t>
            </a:r>
          </a:p>
          <a:p>
            <a:r>
              <a:rPr lang="en-GB" dirty="0" smtClean="0"/>
              <a:t>May vary according to age</a:t>
            </a:r>
          </a:p>
          <a:p>
            <a:r>
              <a:rPr lang="en-GB" dirty="0" smtClean="0"/>
              <a:t>Identify risks within a given local  context</a:t>
            </a:r>
          </a:p>
          <a:p>
            <a:r>
              <a:rPr lang="en-GB" dirty="0" smtClean="0"/>
              <a:t>Understand risk in order to respond in an appropriate and proportionate way</a:t>
            </a:r>
          </a:p>
          <a:p>
            <a:r>
              <a:rPr lang="en-GB" dirty="0" smtClean="0"/>
              <a:t>Need to be aware of the increased risk of online radicalisation, as terrorist organisations such as ISIL seek to radicalise young people through the use of social media and the internet</a:t>
            </a:r>
          </a:p>
          <a:p>
            <a:r>
              <a:rPr lang="en-GB" dirty="0" smtClean="0"/>
              <a:t>LA and police can provide contextual info for schools to understand the risk in their areas</a:t>
            </a:r>
          </a:p>
          <a:p>
            <a:endParaRPr lang="en-GB" dirty="0" smtClean="0"/>
          </a:p>
          <a:p>
            <a:endParaRPr lang="en-GB" dirty="0"/>
          </a:p>
        </p:txBody>
      </p:sp>
    </p:spTree>
    <p:extLst>
      <p:ext uri="{BB962C8B-B14F-4D97-AF65-F5344CB8AC3E}">
        <p14:creationId xmlns:p14="http://schemas.microsoft.com/office/powerpoint/2010/main" val="1642261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TotalTime>
  <Words>1645</Words>
  <Application>Microsoft Office PowerPoint</Application>
  <PresentationFormat>On-screen Show (4:3)</PresentationFormat>
  <Paragraphs>105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Safeguarding Training – Prevent Strategy </vt:lpstr>
      <vt:lpstr>Introduction</vt:lpstr>
      <vt:lpstr>Prevent</vt:lpstr>
      <vt:lpstr> Roles and responsibilities</vt:lpstr>
      <vt:lpstr>Prevent duty</vt:lpstr>
      <vt:lpstr>The Prevent duty: what it means for schools and childcare providers</vt:lpstr>
      <vt:lpstr>Building resilience</vt:lpstr>
      <vt:lpstr>Requirements on schools</vt:lpstr>
      <vt:lpstr>Risk Assessment (cont)</vt:lpstr>
      <vt:lpstr>Risk Assessment</vt:lpstr>
      <vt:lpstr>Identification</vt:lpstr>
      <vt:lpstr>Young children</vt:lpstr>
      <vt:lpstr>Safeguarding procedures</vt:lpstr>
      <vt:lpstr>The Channel Programme</vt:lpstr>
      <vt:lpstr>Working in Partnership</vt:lpstr>
      <vt:lpstr>Staff Training</vt:lpstr>
      <vt:lpstr>I.T. Policies</vt:lpstr>
      <vt:lpstr>Building children’s resilience to radicalisation</vt:lpstr>
      <vt:lpstr>Age appropriateness</vt:lpstr>
      <vt:lpstr>Types of organisations</vt:lpstr>
      <vt:lpstr>Severe level</vt:lpstr>
      <vt:lpstr>Emergency Planning</vt:lpstr>
      <vt:lpstr>What should you look for?</vt:lpstr>
      <vt:lpstr>Contact information</vt:lpstr>
      <vt:lpstr>What to do if you have a concern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dc:title>
  <dc:creator>HOME</dc:creator>
  <cp:lastModifiedBy>St Phillips</cp:lastModifiedBy>
  <cp:revision>18</cp:revision>
  <dcterms:created xsi:type="dcterms:W3CDTF">2015-09-15T23:01:14Z</dcterms:created>
  <dcterms:modified xsi:type="dcterms:W3CDTF">2015-12-03T14:05:30Z</dcterms:modified>
</cp:coreProperties>
</file>